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274" r:id="rId6"/>
    <p:sldId id="258" r:id="rId7"/>
    <p:sldId id="259" r:id="rId8"/>
    <p:sldId id="275" r:id="rId9"/>
    <p:sldId id="276" r:id="rId10"/>
    <p:sldId id="278" r:id="rId11"/>
    <p:sldId id="279" r:id="rId12"/>
    <p:sldId id="280" r:id="rId13"/>
    <p:sldId id="265" r:id="rId14"/>
    <p:sldId id="273" r:id="rId15"/>
    <p:sldId id="282" r:id="rId16"/>
    <p:sldId id="283" r:id="rId17"/>
    <p:sldId id="284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090F7-6288-4A38-874E-2E378C9E11E1}" v="25" dt="2024-09-23T18:24:47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F6090F7-6288-4A38-874E-2E378C9E11E1}"/>
    <pc:docChg chg="modSld">
      <pc:chgData name="Danny Young" userId="cb0f4ce2-eb4f-479e-8e8f-3beb257e632f" providerId="ADAL" clId="{FF6090F7-6288-4A38-874E-2E378C9E11E1}" dt="2024-09-23T18:24:47.254" v="24" actId="20577"/>
      <pc:docMkLst>
        <pc:docMk/>
      </pc:docMkLst>
      <pc:sldChg chg="modSp">
        <pc:chgData name="Danny Young" userId="cb0f4ce2-eb4f-479e-8e8f-3beb257e632f" providerId="ADAL" clId="{FF6090F7-6288-4A38-874E-2E378C9E11E1}" dt="2024-09-23T18:24:47.254" v="24" actId="20577"/>
        <pc:sldMkLst>
          <pc:docMk/>
          <pc:sldMk cId="1102862006" sldId="274"/>
        </pc:sldMkLst>
        <pc:spChg chg="mod">
          <ac:chgData name="Danny Young" userId="cb0f4ce2-eb4f-479e-8e8f-3beb257e632f" providerId="ADAL" clId="{FF6090F7-6288-4A38-874E-2E378C9E11E1}" dt="2024-09-23T18:24:41.467" v="3" actId="20577"/>
          <ac:spMkLst>
            <pc:docMk/>
            <pc:sldMk cId="1102862006" sldId="274"/>
            <ac:spMk id="43" creationId="{D61D5F6A-B6E6-451B-BAA4-92CDCD8209B5}"/>
          </ac:spMkLst>
        </pc:spChg>
        <pc:spChg chg="mod">
          <ac:chgData name="Danny Young" userId="cb0f4ce2-eb4f-479e-8e8f-3beb257e632f" providerId="ADAL" clId="{FF6090F7-6288-4A38-874E-2E378C9E11E1}" dt="2024-09-23T18:24:47.254" v="24" actId="20577"/>
          <ac:spMkLst>
            <pc:docMk/>
            <pc:sldMk cId="1102862006" sldId="274"/>
            <ac:spMk id="44" creationId="{B5836CD1-F9B1-42E3-B469-CC94D6E5A86F}"/>
          </ac:spMkLst>
        </pc:spChg>
      </pc:sldChg>
    </pc:docChg>
  </pc:docChgLst>
  <pc:docChgLst>
    <pc:chgData name="Danny Young" userId="cb0f4ce2-eb4f-479e-8e8f-3beb257e632f" providerId="ADAL" clId="{1A8F72C4-E450-4437-97B4-50CC4AD6C42A}"/>
    <pc:docChg chg="custSel addSld modSld sldOrd">
      <pc:chgData name="Danny Young" userId="cb0f4ce2-eb4f-479e-8e8f-3beb257e632f" providerId="ADAL" clId="{1A8F72C4-E450-4437-97B4-50CC4AD6C42A}" dt="2022-10-14T22:01:49.035" v="4" actId="1076"/>
      <pc:docMkLst>
        <pc:docMk/>
      </pc:docMkLst>
      <pc:sldChg chg="ord">
        <pc:chgData name="Danny Young" userId="cb0f4ce2-eb4f-479e-8e8f-3beb257e632f" providerId="ADAL" clId="{1A8F72C4-E450-4437-97B4-50CC4AD6C42A}" dt="2022-10-14T22:01:39.113" v="1"/>
        <pc:sldMkLst>
          <pc:docMk/>
          <pc:sldMk cId="4099948245" sldId="283"/>
        </pc:sldMkLst>
      </pc:sldChg>
      <pc:sldChg chg="addSp delSp modSp add">
        <pc:chgData name="Danny Young" userId="cb0f4ce2-eb4f-479e-8e8f-3beb257e632f" providerId="ADAL" clId="{1A8F72C4-E450-4437-97B4-50CC4AD6C42A}" dt="2022-10-14T22:01:49.035" v="4" actId="1076"/>
        <pc:sldMkLst>
          <pc:docMk/>
          <pc:sldMk cId="2457032429" sldId="284"/>
        </pc:sldMkLst>
        <pc:spChg chg="del">
          <ac:chgData name="Danny Young" userId="cb0f4ce2-eb4f-479e-8e8f-3beb257e632f" providerId="ADAL" clId="{1A8F72C4-E450-4437-97B4-50CC4AD6C42A}" dt="2022-10-14T22:01:45.815" v="3" actId="478"/>
          <ac:spMkLst>
            <pc:docMk/>
            <pc:sldMk cId="2457032429" sldId="284"/>
            <ac:spMk id="2" creationId="{431F670A-8510-41A7-B196-6E706C788E8D}"/>
          </ac:spMkLst>
        </pc:spChg>
        <pc:spChg chg="del">
          <ac:chgData name="Danny Young" userId="cb0f4ce2-eb4f-479e-8e8f-3beb257e632f" providerId="ADAL" clId="{1A8F72C4-E450-4437-97B4-50CC4AD6C42A}" dt="2022-10-14T22:01:45.815" v="3" actId="478"/>
          <ac:spMkLst>
            <pc:docMk/>
            <pc:sldMk cId="2457032429" sldId="284"/>
            <ac:spMk id="3" creationId="{B5952B09-777E-4580-BDD6-BDDD91E5EE9C}"/>
          </ac:spMkLst>
        </pc:spChg>
        <pc:spChg chg="add mod">
          <ac:chgData name="Danny Young" userId="cb0f4ce2-eb4f-479e-8e8f-3beb257e632f" providerId="ADAL" clId="{1A8F72C4-E450-4437-97B4-50CC4AD6C42A}" dt="2022-10-14T22:01:49.035" v="4" actId="1076"/>
          <ac:spMkLst>
            <pc:docMk/>
            <pc:sldMk cId="2457032429" sldId="284"/>
            <ac:spMk id="4" creationId="{0E827E58-6038-4D0E-A144-EAE60AC5CDC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C411AF-A128-48B5-B3DD-525526659475}" type="slidenum">
              <a:rPr lang="en-CA">
                <a:latin typeface="Arial" charset="0"/>
                <a:cs typeface="Arial" charset="0"/>
              </a:rPr>
              <a:pPr/>
              <a:t>10</a:t>
            </a:fld>
            <a:endParaRPr lang="en-C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31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C411AF-A128-48B5-B3DD-525526659475}" type="slidenum">
              <a:rPr lang="en-CA">
                <a:latin typeface="Arial" charset="0"/>
                <a:cs typeface="Arial" charset="0"/>
              </a:rPr>
              <a:pPr/>
              <a:t>11</a:t>
            </a:fld>
            <a:endParaRPr lang="en-C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432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49434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4970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1833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962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265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8282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751FDA-FBB5-4DCA-A36D-6CE51AA2AA8A}" type="slidenum">
              <a:rPr lang="en-CA" smtClean="0"/>
              <a:pPr>
                <a:defRPr/>
              </a:pPr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7366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481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2024-09-23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bcmath.ca/" TargetMode="Externa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32.bin"/><Relationship Id="rId3" Type="http://schemas.openxmlformats.org/officeDocument/2006/relationships/oleObject" Target="../embeddings/oleObject125.bin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32.wmf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29.wmf"/><Relationship Id="rId5" Type="http://schemas.openxmlformats.org/officeDocument/2006/relationships/hyperlink" Target="http://www.bcmath.ca/" TargetMode="External"/><Relationship Id="rId1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33.wmf"/><Relationship Id="rId4" Type="http://schemas.openxmlformats.org/officeDocument/2006/relationships/image" Target="../media/image126.wmf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30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140.wmf"/><Relationship Id="rId26" Type="http://schemas.openxmlformats.org/officeDocument/2006/relationships/image" Target="../media/image144.wmf"/><Relationship Id="rId39" Type="http://schemas.openxmlformats.org/officeDocument/2006/relationships/hyperlink" Target="http://www.bcmath.ca/" TargetMode="External"/><Relationship Id="rId21" Type="http://schemas.openxmlformats.org/officeDocument/2006/relationships/oleObject" Target="../embeddings/oleObject142.bin"/><Relationship Id="rId34" Type="http://schemas.openxmlformats.org/officeDocument/2006/relationships/image" Target="../media/image148.wmf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37.wmf"/><Relationship Id="rId17" Type="http://schemas.openxmlformats.org/officeDocument/2006/relationships/oleObject" Target="../embeddings/oleObject140.bin"/><Relationship Id="rId25" Type="http://schemas.openxmlformats.org/officeDocument/2006/relationships/oleObject" Target="../embeddings/oleObject144.bin"/><Relationship Id="rId33" Type="http://schemas.openxmlformats.org/officeDocument/2006/relationships/oleObject" Target="../embeddings/oleObject148.bin"/><Relationship Id="rId38" Type="http://schemas.openxmlformats.org/officeDocument/2006/relationships/image" Target="../media/image150.wm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39.wmf"/><Relationship Id="rId20" Type="http://schemas.openxmlformats.org/officeDocument/2006/relationships/image" Target="../media/image141.wmf"/><Relationship Id="rId29" Type="http://schemas.openxmlformats.org/officeDocument/2006/relationships/oleObject" Target="../embeddings/oleObject14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4.wmf"/><Relationship Id="rId11" Type="http://schemas.openxmlformats.org/officeDocument/2006/relationships/oleObject" Target="../embeddings/oleObject137.bin"/><Relationship Id="rId24" Type="http://schemas.openxmlformats.org/officeDocument/2006/relationships/image" Target="../media/image143.wmf"/><Relationship Id="rId32" Type="http://schemas.openxmlformats.org/officeDocument/2006/relationships/image" Target="../media/image147.wmf"/><Relationship Id="rId37" Type="http://schemas.openxmlformats.org/officeDocument/2006/relationships/oleObject" Target="../embeddings/oleObject150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23" Type="http://schemas.openxmlformats.org/officeDocument/2006/relationships/oleObject" Target="../embeddings/oleObject143.bin"/><Relationship Id="rId28" Type="http://schemas.openxmlformats.org/officeDocument/2006/relationships/image" Target="../media/image145.wmf"/><Relationship Id="rId36" Type="http://schemas.openxmlformats.org/officeDocument/2006/relationships/image" Target="../media/image149.wmf"/><Relationship Id="rId10" Type="http://schemas.openxmlformats.org/officeDocument/2006/relationships/image" Target="../media/image136.wmf"/><Relationship Id="rId19" Type="http://schemas.openxmlformats.org/officeDocument/2006/relationships/oleObject" Target="../embeddings/oleObject141.bin"/><Relationship Id="rId31" Type="http://schemas.openxmlformats.org/officeDocument/2006/relationships/oleObject" Target="../embeddings/oleObject147.bin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38.wmf"/><Relationship Id="rId22" Type="http://schemas.openxmlformats.org/officeDocument/2006/relationships/image" Target="../media/image142.wmf"/><Relationship Id="rId27" Type="http://schemas.openxmlformats.org/officeDocument/2006/relationships/oleObject" Target="../embeddings/oleObject145.bin"/><Relationship Id="rId30" Type="http://schemas.openxmlformats.org/officeDocument/2006/relationships/image" Target="../media/image146.wmf"/><Relationship Id="rId35" Type="http://schemas.openxmlformats.org/officeDocument/2006/relationships/oleObject" Target="../embeddings/oleObject149.bin"/><Relationship Id="rId8" Type="http://schemas.openxmlformats.org/officeDocument/2006/relationships/image" Target="../media/image135.wmf"/><Relationship Id="rId3" Type="http://schemas.openxmlformats.org/officeDocument/2006/relationships/oleObject" Target="../embeddings/oleObject1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13" Type="http://schemas.openxmlformats.org/officeDocument/2006/relationships/oleObject" Target="../embeddings/oleObject156.bin"/><Relationship Id="rId18" Type="http://schemas.openxmlformats.org/officeDocument/2006/relationships/image" Target="../media/image159.png"/><Relationship Id="rId3" Type="http://schemas.openxmlformats.org/officeDocument/2006/relationships/oleObject" Target="../embeddings/oleObject151.bin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155.wmf"/><Relationship Id="rId17" Type="http://schemas.openxmlformats.org/officeDocument/2006/relationships/image" Target="../media/image158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57.wmf"/><Relationship Id="rId20" Type="http://schemas.openxmlformats.org/officeDocument/2006/relationships/image" Target="../media/image1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55.bin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57.bin"/><Relationship Id="rId10" Type="http://schemas.openxmlformats.org/officeDocument/2006/relationships/image" Target="../media/image154.wmf"/><Relationship Id="rId19" Type="http://schemas.openxmlformats.org/officeDocument/2006/relationships/image" Target="../media/image160.png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54.bin"/><Relationship Id="rId14" Type="http://schemas.openxmlformats.org/officeDocument/2006/relationships/image" Target="../media/image15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4.png"/><Relationship Id="rId4" Type="http://schemas.openxmlformats.org/officeDocument/2006/relationships/image" Target="../media/image16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9.png"/><Relationship Id="rId21" Type="http://schemas.openxmlformats.org/officeDocument/2006/relationships/oleObject" Target="../embeddings/oleObject16.bin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6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14.bin"/><Relationship Id="rId20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Relationship Id="rId22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2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2" Type="http://schemas.openxmlformats.org/officeDocument/2006/relationships/notesSlide" Target="../notesSlides/notesSlide4.xml"/><Relationship Id="rId16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5" Type="http://schemas.openxmlformats.org/officeDocument/2006/relationships/image" Target="../media/image20.png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19.png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9" Type="http://schemas.openxmlformats.org/officeDocument/2006/relationships/oleObject" Target="../embeddings/oleObject40.bin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39.wmf"/><Relationship Id="rId42" Type="http://schemas.openxmlformats.org/officeDocument/2006/relationships/image" Target="../media/image43.wmf"/><Relationship Id="rId7" Type="http://schemas.openxmlformats.org/officeDocument/2006/relationships/oleObject" Target="../embeddings/oleObject24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0.wmf"/><Relationship Id="rId29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4.wmf"/><Relationship Id="rId32" Type="http://schemas.openxmlformats.org/officeDocument/2006/relationships/image" Target="../media/image38.wmf"/><Relationship Id="rId37" Type="http://schemas.openxmlformats.org/officeDocument/2006/relationships/oleObject" Target="../embeddings/oleObject39.bin"/><Relationship Id="rId40" Type="http://schemas.openxmlformats.org/officeDocument/2006/relationships/image" Target="../media/image42.wmf"/><Relationship Id="rId45" Type="http://schemas.openxmlformats.org/officeDocument/2006/relationships/oleObject" Target="../embeddings/oleObject43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6.wmf"/><Relationship Id="rId36" Type="http://schemas.openxmlformats.org/officeDocument/2006/relationships/image" Target="../media/image40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0.bin"/><Relationship Id="rId31" Type="http://schemas.openxmlformats.org/officeDocument/2006/relationships/oleObject" Target="../embeddings/oleObject36.bin"/><Relationship Id="rId44" Type="http://schemas.openxmlformats.org/officeDocument/2006/relationships/image" Target="../media/image44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7.wmf"/><Relationship Id="rId35" Type="http://schemas.openxmlformats.org/officeDocument/2006/relationships/oleObject" Target="../embeddings/oleObject38.bin"/><Relationship Id="rId43" Type="http://schemas.openxmlformats.org/officeDocument/2006/relationships/oleObject" Target="../embeddings/oleObject42.bin"/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38" Type="http://schemas.openxmlformats.org/officeDocument/2006/relationships/image" Target="../media/image41.wmf"/><Relationship Id="rId46" Type="http://schemas.openxmlformats.org/officeDocument/2006/relationships/image" Target="../media/image45.wmf"/><Relationship Id="rId20" Type="http://schemas.openxmlformats.org/officeDocument/2006/relationships/image" Target="../media/image32.wmf"/><Relationship Id="rId41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21" Type="http://schemas.openxmlformats.org/officeDocument/2006/relationships/oleObject" Target="../embeddings/oleObject53.bin"/><Relationship Id="rId34" Type="http://schemas.openxmlformats.org/officeDocument/2006/relationships/image" Target="../media/image61.wmf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38" Type="http://schemas.openxmlformats.org/officeDocument/2006/relationships/image" Target="../media/image63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29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8.bin"/><Relationship Id="rId24" Type="http://schemas.openxmlformats.org/officeDocument/2006/relationships/hyperlink" Target="http://www.bcmath.ca/" TargetMode="External"/><Relationship Id="rId32" Type="http://schemas.openxmlformats.org/officeDocument/2006/relationships/image" Target="../media/image60.wmf"/><Relationship Id="rId37" Type="http://schemas.openxmlformats.org/officeDocument/2006/relationships/oleObject" Target="../embeddings/oleObject60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image" Target="../media/image56.emf"/><Relationship Id="rId28" Type="http://schemas.openxmlformats.org/officeDocument/2006/relationships/image" Target="../media/image58.wmf"/><Relationship Id="rId36" Type="http://schemas.openxmlformats.org/officeDocument/2006/relationships/image" Target="../media/image62.wmf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2.bin"/><Relationship Id="rId31" Type="http://schemas.openxmlformats.org/officeDocument/2006/relationships/oleObject" Target="../embeddings/oleObject57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9.wmf"/><Relationship Id="rId35" Type="http://schemas.openxmlformats.org/officeDocument/2006/relationships/oleObject" Target="../embeddings/oleObject59.bin"/><Relationship Id="rId8" Type="http://schemas.openxmlformats.org/officeDocument/2006/relationships/image" Target="../media/image48.wmf"/><Relationship Id="rId3" Type="http://schemas.openxmlformats.org/officeDocument/2006/relationships/oleObject" Target="../embeddings/oleObject44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8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21" Type="http://schemas.openxmlformats.org/officeDocument/2006/relationships/image" Target="../media/image72.wmf"/><Relationship Id="rId34" Type="http://schemas.openxmlformats.org/officeDocument/2006/relationships/oleObject" Target="../embeddings/oleObject76.bin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33" Type="http://schemas.openxmlformats.org/officeDocument/2006/relationships/image" Target="../media/image78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29" Type="http://schemas.openxmlformats.org/officeDocument/2006/relationships/image" Target="../media/image7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1.bin"/><Relationship Id="rId32" Type="http://schemas.openxmlformats.org/officeDocument/2006/relationships/oleObject" Target="../embeddings/oleObject75.bin"/><Relationship Id="rId37" Type="http://schemas.openxmlformats.org/officeDocument/2006/relationships/image" Target="../media/image79.wmf"/><Relationship Id="rId5" Type="http://schemas.openxmlformats.org/officeDocument/2006/relationships/image" Target="../media/image56.emf"/><Relationship Id="rId15" Type="http://schemas.openxmlformats.org/officeDocument/2006/relationships/image" Target="../media/image69.wmf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73.bin"/><Relationship Id="rId36" Type="http://schemas.openxmlformats.org/officeDocument/2006/relationships/oleObject" Target="../embeddings/oleObject77.bin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71.wmf"/><Relationship Id="rId31" Type="http://schemas.openxmlformats.org/officeDocument/2006/relationships/image" Target="../media/image77.wmf"/><Relationship Id="rId4" Type="http://schemas.openxmlformats.org/officeDocument/2006/relationships/image" Target="../media/image64.wmf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75.wmf"/><Relationship Id="rId30" Type="http://schemas.openxmlformats.org/officeDocument/2006/relationships/oleObject" Target="../embeddings/oleObject74.bin"/><Relationship Id="rId35" Type="http://schemas.openxmlformats.org/officeDocument/2006/relationships/image" Target="../media/image59.wmf"/><Relationship Id="rId8" Type="http://schemas.openxmlformats.org/officeDocument/2006/relationships/oleObject" Target="../embeddings/oleObject63.bin"/><Relationship Id="rId3" Type="http://schemas.openxmlformats.org/officeDocument/2006/relationships/oleObject" Target="../embeddings/oleObject61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5.wmf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89.bin"/><Relationship Id="rId3" Type="http://schemas.openxmlformats.org/officeDocument/2006/relationships/image" Target="../media/image80.png"/><Relationship Id="rId21" Type="http://schemas.openxmlformats.org/officeDocument/2006/relationships/image" Target="../media/image89.wmf"/><Relationship Id="rId34" Type="http://schemas.openxmlformats.org/officeDocument/2006/relationships/image" Target="../media/image93.png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7.wmf"/><Relationship Id="rId25" Type="http://schemas.openxmlformats.org/officeDocument/2006/relationships/image" Target="../media/image91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29" Type="http://schemas.openxmlformats.org/officeDocument/2006/relationships/image" Target="../media/image9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88.bin"/><Relationship Id="rId32" Type="http://schemas.openxmlformats.org/officeDocument/2006/relationships/oleObject" Target="../embeddings/oleObject92.bin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90.wmf"/><Relationship Id="rId28" Type="http://schemas.openxmlformats.org/officeDocument/2006/relationships/oleObject" Target="../embeddings/oleObject90.bin"/><Relationship Id="rId36" Type="http://schemas.openxmlformats.org/officeDocument/2006/relationships/image" Target="../media/image95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88.wmf"/><Relationship Id="rId31" Type="http://schemas.openxmlformats.org/officeDocument/2006/relationships/image" Target="../media/image94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7.bin"/><Relationship Id="rId27" Type="http://schemas.openxmlformats.org/officeDocument/2006/relationships/image" Target="../media/image92.wmf"/><Relationship Id="rId30" Type="http://schemas.openxmlformats.org/officeDocument/2006/relationships/oleObject" Target="../embeddings/oleObject91.bin"/><Relationship Id="rId35" Type="http://schemas.openxmlformats.org/officeDocument/2006/relationships/oleObject" Target="../embeddings/oleObject93.bin"/><Relationship Id="rId8" Type="http://schemas.openxmlformats.org/officeDocument/2006/relationships/oleObject" Target="../embeddings/oleObject80.bin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05.bin"/><Relationship Id="rId21" Type="http://schemas.openxmlformats.org/officeDocument/2006/relationships/oleObject" Target="../embeddings/oleObject103.bin"/><Relationship Id="rId34" Type="http://schemas.openxmlformats.org/officeDocument/2006/relationships/oleObject" Target="../embeddings/oleObject109.bin"/><Relationship Id="rId42" Type="http://schemas.openxmlformats.org/officeDocument/2006/relationships/oleObject" Target="../embeddings/oleObject113.bin"/><Relationship Id="rId47" Type="http://schemas.openxmlformats.org/officeDocument/2006/relationships/oleObject" Target="../embeddings/oleObject115.bin"/><Relationship Id="rId50" Type="http://schemas.openxmlformats.org/officeDocument/2006/relationships/image" Target="../media/image119.wmf"/><Relationship Id="rId55" Type="http://schemas.openxmlformats.org/officeDocument/2006/relationships/oleObject" Target="../embeddings/oleObject119.bin"/><Relationship Id="rId63" Type="http://schemas.openxmlformats.org/officeDocument/2006/relationships/image" Target="../media/image124.wmf"/><Relationship Id="rId7" Type="http://schemas.openxmlformats.org/officeDocument/2006/relationships/oleObject" Target="../embeddings/oleObject96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02.wmf"/><Relationship Id="rId29" Type="http://schemas.openxmlformats.org/officeDocument/2006/relationships/image" Target="../media/image108.wmf"/><Relationship Id="rId11" Type="http://schemas.openxmlformats.org/officeDocument/2006/relationships/oleObject" Target="../embeddings/oleObject98.bin"/><Relationship Id="rId24" Type="http://schemas.openxmlformats.org/officeDocument/2006/relationships/oleObject" Target="../embeddings/oleObject104.bin"/><Relationship Id="rId32" Type="http://schemas.openxmlformats.org/officeDocument/2006/relationships/oleObject" Target="../embeddings/oleObject108.bin"/><Relationship Id="rId37" Type="http://schemas.openxmlformats.org/officeDocument/2006/relationships/image" Target="../media/image112.wmf"/><Relationship Id="rId40" Type="http://schemas.openxmlformats.org/officeDocument/2006/relationships/oleObject" Target="../embeddings/oleObject112.bin"/><Relationship Id="rId45" Type="http://schemas.openxmlformats.org/officeDocument/2006/relationships/image" Target="../media/image116.wmf"/><Relationship Id="rId53" Type="http://schemas.openxmlformats.org/officeDocument/2006/relationships/oleObject" Target="../embeddings/oleObject118.bin"/><Relationship Id="rId58" Type="http://schemas.openxmlformats.org/officeDocument/2006/relationships/image" Target="../media/image122.wmf"/><Relationship Id="rId5" Type="http://schemas.openxmlformats.org/officeDocument/2006/relationships/oleObject" Target="../embeddings/oleObject95.bin"/><Relationship Id="rId61" Type="http://schemas.openxmlformats.org/officeDocument/2006/relationships/image" Target="../media/image123.wmf"/><Relationship Id="rId19" Type="http://schemas.openxmlformats.org/officeDocument/2006/relationships/oleObject" Target="../embeddings/oleObject102.bin"/><Relationship Id="rId14" Type="http://schemas.openxmlformats.org/officeDocument/2006/relationships/image" Target="../media/image101.wmf"/><Relationship Id="rId22" Type="http://schemas.openxmlformats.org/officeDocument/2006/relationships/image" Target="../media/image105.wmf"/><Relationship Id="rId27" Type="http://schemas.openxmlformats.org/officeDocument/2006/relationships/image" Target="../media/image107.wmf"/><Relationship Id="rId30" Type="http://schemas.openxmlformats.org/officeDocument/2006/relationships/oleObject" Target="../embeddings/oleObject107.bin"/><Relationship Id="rId35" Type="http://schemas.openxmlformats.org/officeDocument/2006/relationships/image" Target="../media/image111.wmf"/><Relationship Id="rId43" Type="http://schemas.openxmlformats.org/officeDocument/2006/relationships/image" Target="../media/image115.wmf"/><Relationship Id="rId48" Type="http://schemas.openxmlformats.org/officeDocument/2006/relationships/image" Target="../media/image118.wmf"/><Relationship Id="rId56" Type="http://schemas.openxmlformats.org/officeDocument/2006/relationships/image" Target="../media/image59.wmf"/><Relationship Id="rId64" Type="http://schemas.openxmlformats.org/officeDocument/2006/relationships/oleObject" Target="../embeddings/oleObject124.bin"/><Relationship Id="rId8" Type="http://schemas.openxmlformats.org/officeDocument/2006/relationships/image" Target="../media/image98.wmf"/><Relationship Id="rId51" Type="http://schemas.openxmlformats.org/officeDocument/2006/relationships/oleObject" Target="../embeddings/oleObject117.bin"/><Relationship Id="rId3" Type="http://schemas.openxmlformats.org/officeDocument/2006/relationships/oleObject" Target="../embeddings/oleObject94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01.bin"/><Relationship Id="rId25" Type="http://schemas.openxmlformats.org/officeDocument/2006/relationships/image" Target="../media/image106.wmf"/><Relationship Id="rId33" Type="http://schemas.openxmlformats.org/officeDocument/2006/relationships/image" Target="../media/image110.wmf"/><Relationship Id="rId38" Type="http://schemas.openxmlformats.org/officeDocument/2006/relationships/oleObject" Target="../embeddings/oleObject111.bin"/><Relationship Id="rId46" Type="http://schemas.openxmlformats.org/officeDocument/2006/relationships/image" Target="../media/image117.png"/><Relationship Id="rId59" Type="http://schemas.openxmlformats.org/officeDocument/2006/relationships/oleObject" Target="../embeddings/oleObject121.bin"/><Relationship Id="rId20" Type="http://schemas.openxmlformats.org/officeDocument/2006/relationships/image" Target="../media/image104.wmf"/><Relationship Id="rId41" Type="http://schemas.openxmlformats.org/officeDocument/2006/relationships/image" Target="../media/image114.wmf"/><Relationship Id="rId54" Type="http://schemas.openxmlformats.org/officeDocument/2006/relationships/image" Target="../media/image121.wmf"/><Relationship Id="rId62" Type="http://schemas.openxmlformats.org/officeDocument/2006/relationships/oleObject" Target="../embeddings/oleObject1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wmf"/><Relationship Id="rId15" Type="http://schemas.openxmlformats.org/officeDocument/2006/relationships/oleObject" Target="../embeddings/oleObject100.bin"/><Relationship Id="rId23" Type="http://schemas.openxmlformats.org/officeDocument/2006/relationships/image" Target="../media/image9.png"/><Relationship Id="rId28" Type="http://schemas.openxmlformats.org/officeDocument/2006/relationships/oleObject" Target="../embeddings/oleObject106.bin"/><Relationship Id="rId36" Type="http://schemas.openxmlformats.org/officeDocument/2006/relationships/oleObject" Target="../embeddings/oleObject110.bin"/><Relationship Id="rId49" Type="http://schemas.openxmlformats.org/officeDocument/2006/relationships/oleObject" Target="../embeddings/oleObject116.bin"/><Relationship Id="rId57" Type="http://schemas.openxmlformats.org/officeDocument/2006/relationships/oleObject" Target="../embeddings/oleObject120.bin"/><Relationship Id="rId10" Type="http://schemas.openxmlformats.org/officeDocument/2006/relationships/image" Target="../media/image99.wmf"/><Relationship Id="rId31" Type="http://schemas.openxmlformats.org/officeDocument/2006/relationships/image" Target="../media/image109.wmf"/><Relationship Id="rId44" Type="http://schemas.openxmlformats.org/officeDocument/2006/relationships/oleObject" Target="../embeddings/oleObject114.bin"/><Relationship Id="rId52" Type="http://schemas.openxmlformats.org/officeDocument/2006/relationships/image" Target="../media/image120.wmf"/><Relationship Id="rId60" Type="http://schemas.openxmlformats.org/officeDocument/2006/relationships/oleObject" Target="../embeddings/oleObject122.bin"/><Relationship Id="rId65" Type="http://schemas.openxmlformats.org/officeDocument/2006/relationships/image" Target="../media/image125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97.bin"/><Relationship Id="rId13" Type="http://schemas.openxmlformats.org/officeDocument/2006/relationships/oleObject" Target="../embeddings/oleObject99.bin"/><Relationship Id="rId18" Type="http://schemas.openxmlformats.org/officeDocument/2006/relationships/image" Target="../media/image103.wmf"/><Relationship Id="rId39" Type="http://schemas.openxmlformats.org/officeDocument/2006/relationships/image" Target="../media/image1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1929"/>
            <a:ext cx="6172200" cy="1894362"/>
          </a:xfrm>
        </p:spPr>
        <p:txBody>
          <a:bodyPr/>
          <a:lstStyle/>
          <a:p>
            <a:r>
              <a:rPr lang="en-CA" dirty="0"/>
              <a:t>Section 2.1 </a:t>
            </a:r>
            <a:br>
              <a:rPr lang="en-CA" dirty="0"/>
            </a:br>
            <a:r>
              <a:rPr lang="en-CA" dirty="0"/>
              <a:t>Quadratic Functions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i) Xavier Method – Finding roots by factoring, vertex and axis of symmetry by average of roots</a:t>
            </a:r>
          </a:p>
          <a:p>
            <a:r>
              <a:rPr lang="en-CA" dirty="0"/>
              <a:t>ii) Domain and Range of QF</a:t>
            </a:r>
          </a:p>
          <a:p>
            <a:r>
              <a:rPr lang="en-CA" dirty="0"/>
              <a:t>iii) Quadratic Formula</a:t>
            </a:r>
          </a:p>
          <a:p>
            <a:r>
              <a:rPr lang="en-CA" dirty="0"/>
              <a:t>iv) Discriminant and the number of roots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287617"/>
              </p:ext>
            </p:extLst>
          </p:nvPr>
        </p:nvGraphicFramePr>
        <p:xfrm>
          <a:off x="2267744" y="3788073"/>
          <a:ext cx="2776445" cy="649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900" imgH="228600" progId="Equation.DSMT4">
                  <p:embed/>
                </p:oleObj>
              </mc:Choice>
              <mc:Fallback>
                <p:oleObj name="Equation" r:id="rId3" imgW="977900" imgH="228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788073"/>
                        <a:ext cx="2776445" cy="6490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6375" y="-171450"/>
            <a:ext cx="8686800" cy="1445711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A rock is thrown into the air.  The height of the rock is given by the formula:                                              where “h” is the height in meters and “t” is the time after the rock is thrown in seconds.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001408" y="502060"/>
          <a:ext cx="3032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408" y="502060"/>
                        <a:ext cx="303212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5" name="Group 4"/>
          <p:cNvGrpSpPr>
            <a:grpSpLocks/>
          </p:cNvGrpSpPr>
          <p:nvPr/>
        </p:nvGrpSpPr>
        <p:grpSpPr bwMode="auto">
          <a:xfrm>
            <a:off x="306388" y="5797550"/>
            <a:ext cx="447675" cy="474663"/>
            <a:chOff x="3352800" y="2998694"/>
            <a:chExt cx="950259" cy="1075765"/>
          </a:xfrm>
        </p:grpSpPr>
        <p:sp>
          <p:nvSpPr>
            <p:cNvPr id="6" name="Flowchart: Delay 5"/>
            <p:cNvSpPr/>
            <p:nvPr/>
          </p:nvSpPr>
          <p:spPr>
            <a:xfrm rot="16200000">
              <a:off x="3490527" y="3571941"/>
              <a:ext cx="651216" cy="353821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3571830" y="3070651"/>
              <a:ext cx="498717" cy="500105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Pie 7"/>
            <p:cNvSpPr/>
            <p:nvPr/>
          </p:nvSpPr>
          <p:spPr>
            <a:xfrm>
              <a:off x="3578570" y="2998694"/>
              <a:ext cx="495349" cy="51089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Diagonal Stripe 8"/>
            <p:cNvSpPr/>
            <p:nvPr/>
          </p:nvSpPr>
          <p:spPr>
            <a:xfrm>
              <a:off x="4020003" y="3347689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" name="Diagonal Stripe 9"/>
            <p:cNvSpPr/>
            <p:nvPr/>
          </p:nvSpPr>
          <p:spPr>
            <a:xfrm flipH="1">
              <a:off x="3352800" y="3380068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163513" y="6297613"/>
            <a:ext cx="4714875" cy="0"/>
          </a:xfrm>
          <a:prstGeom prst="line">
            <a:avLst/>
          </a:prstGeom>
          <a:ln w="349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35013" y="5797550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302625" y="2632075"/>
            <a:ext cx="3127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  <a:p>
            <a:r>
              <a:rPr lang="en-CA"/>
              <a:t>8</a:t>
            </a:r>
          </a:p>
          <a:p>
            <a:r>
              <a:rPr lang="en-CA"/>
              <a:t>7</a:t>
            </a:r>
          </a:p>
          <a:p>
            <a:r>
              <a:rPr lang="en-CA"/>
              <a:t>6</a:t>
            </a:r>
          </a:p>
          <a:p>
            <a:r>
              <a:rPr lang="en-CA"/>
              <a:t>5</a:t>
            </a:r>
          </a:p>
          <a:p>
            <a:r>
              <a:rPr lang="en-CA"/>
              <a:t>4</a:t>
            </a:r>
          </a:p>
          <a:p>
            <a:r>
              <a:rPr lang="en-CA"/>
              <a:t>3</a:t>
            </a:r>
          </a:p>
          <a:p>
            <a:r>
              <a:rPr lang="en-CA"/>
              <a:t>2</a:t>
            </a:r>
          </a:p>
          <a:p>
            <a:r>
              <a:rPr lang="en-CA"/>
              <a:t>1</a:t>
            </a:r>
          </a:p>
          <a:p>
            <a:r>
              <a:rPr lang="en-CA"/>
              <a:t>0</a:t>
            </a:r>
          </a:p>
        </p:txBody>
      </p:sp>
      <p:sp>
        <p:nvSpPr>
          <p:cNvPr id="6169" name="TextBox 19"/>
          <p:cNvSpPr txBox="1">
            <a:spLocks noChangeArrowheads="1"/>
          </p:cNvSpPr>
          <p:nvPr/>
        </p:nvSpPr>
        <p:spPr bwMode="auto">
          <a:xfrm>
            <a:off x="8016875" y="51038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021638" y="4781550"/>
            <a:ext cx="3127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2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3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7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8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32788" y="4795838"/>
            <a:ext cx="312737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72300" y="5429250"/>
            <a:ext cx="2000250" cy="142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6926263" y="2487613"/>
            <a:ext cx="2000250" cy="2655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6182" name="TextBox 35"/>
          <p:cNvSpPr txBox="1">
            <a:spLocks noChangeArrowheads="1"/>
          </p:cNvSpPr>
          <p:nvPr/>
        </p:nvSpPr>
        <p:spPr bwMode="auto">
          <a:xfrm>
            <a:off x="7772400" y="4721225"/>
            <a:ext cx="1069975" cy="3683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(s)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527925" y="4529138"/>
            <a:ext cx="1509713" cy="100012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8315325" y="5262563"/>
            <a:ext cx="44450" cy="53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8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0" name="Title 1">
            <a:extLst>
              <a:ext uri="{FF2B5EF4-FFF2-40B4-BE49-F238E27FC236}">
                <a16:creationId xmlns:a16="http://schemas.microsoft.com/office/drawing/2014/main" id="{65AE00DC-6B71-4586-9E40-A57839CF5527}"/>
              </a:ext>
            </a:extLst>
          </p:cNvPr>
          <p:cNvSpPr txBox="1">
            <a:spLocks/>
          </p:cNvSpPr>
          <p:nvPr/>
        </p:nvSpPr>
        <p:spPr>
          <a:xfrm>
            <a:off x="99204" y="1309656"/>
            <a:ext cx="8686800" cy="1769808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marL="457200" indent="-457200" fontAlgn="auto">
              <a:spcAft>
                <a:spcPts val="0"/>
              </a:spcAft>
              <a:buAutoNum type="alphaLcParenR"/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When does the rock reach the maximum height?</a:t>
            </a:r>
            <a:br>
              <a:rPr lang="en-CA" sz="2200" dirty="0">
                <a:latin typeface="Times New Roman" pitchFamily="18" charset="0"/>
                <a:cs typeface="Times New Roman" pitchFamily="18" charset="0"/>
              </a:rPr>
            </a:br>
            <a:endParaRPr lang="en-CA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Aft>
                <a:spcPts val="0"/>
              </a:spcAft>
              <a:buAutoNum type="alphaLcParenR"/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What is the maximum height that the rock reaches?</a:t>
            </a:r>
            <a:br>
              <a:rPr lang="en-CA" sz="2200" dirty="0">
                <a:latin typeface="Times New Roman" pitchFamily="18" charset="0"/>
                <a:cs typeface="Times New Roman" pitchFamily="18" charset="0"/>
              </a:rPr>
            </a:br>
            <a:endParaRPr lang="en-CA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Aft>
                <a:spcPts val="0"/>
              </a:spcAft>
              <a:buAutoNum type="alphaLcParenR"/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When does the rock hit the ground after it is thrown?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0F5F210-EB89-41C2-B01A-D63772C3E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98" y="3033461"/>
            <a:ext cx="3670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To find out when the rock hits the max height, use the formula: </a:t>
            </a:r>
          </a:p>
        </p:txBody>
      </p:sp>
      <p:graphicFrame>
        <p:nvGraphicFramePr>
          <p:cNvPr id="36" name="Object 6">
            <a:extLst>
              <a:ext uri="{FF2B5EF4-FFF2-40B4-BE49-F238E27FC236}">
                <a16:creationId xmlns:a16="http://schemas.microsoft.com/office/drawing/2014/main" id="{4FA56DD7-DA9E-4B57-A79A-61500E633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669" y="3619537"/>
          <a:ext cx="833437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393480" progId="Equation.DSMT4">
                  <p:embed/>
                </p:oleObj>
              </mc:Choice>
              <mc:Fallback>
                <p:oleObj name="Equation" r:id="rId6" imgW="431640" imgH="393480" progId="Equation.DSMT4">
                  <p:embed/>
                  <p:pic>
                    <p:nvPicPr>
                      <p:cNvPr id="36" name="Object 6">
                        <a:extLst>
                          <a:ext uri="{FF2B5EF4-FFF2-40B4-BE49-F238E27FC236}">
                            <a16:creationId xmlns:a16="http://schemas.microsoft.com/office/drawing/2014/main" id="{4FA56DD7-DA9E-4B57-A79A-61500E633D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9" y="3619537"/>
                        <a:ext cx="833437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6">
            <a:extLst>
              <a:ext uri="{FF2B5EF4-FFF2-40B4-BE49-F238E27FC236}">
                <a16:creationId xmlns:a16="http://schemas.microsoft.com/office/drawing/2014/main" id="{86BEB743-FC1F-408F-9FE6-02BF3B6133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0643" y="3763184"/>
          <a:ext cx="10763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177480" progId="Equation.DSMT4">
                  <p:embed/>
                </p:oleObj>
              </mc:Choice>
              <mc:Fallback>
                <p:oleObj name="Equation" r:id="rId8" imgW="558720" imgH="177480" progId="Equation.DSMT4">
                  <p:embed/>
                  <p:pic>
                    <p:nvPicPr>
                      <p:cNvPr id="38" name="Object 6">
                        <a:extLst>
                          <a:ext uri="{FF2B5EF4-FFF2-40B4-BE49-F238E27FC236}">
                            <a16:creationId xmlns:a16="http://schemas.microsoft.com/office/drawing/2014/main" id="{86BEB743-FC1F-408F-9FE6-02BF3B6133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0643" y="3763184"/>
                        <a:ext cx="1076325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6">
            <a:extLst>
              <a:ext uri="{FF2B5EF4-FFF2-40B4-BE49-F238E27FC236}">
                <a16:creationId xmlns:a16="http://schemas.microsoft.com/office/drawing/2014/main" id="{885CBE8D-32B9-4B1E-98A4-42B2BE8620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1437" y="4139850"/>
          <a:ext cx="83185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177480" progId="Equation.DSMT4">
                  <p:embed/>
                </p:oleObj>
              </mc:Choice>
              <mc:Fallback>
                <p:oleObj name="Equation" r:id="rId10" imgW="431640" imgH="177480" progId="Equation.DSMT4">
                  <p:embed/>
                  <p:pic>
                    <p:nvPicPr>
                      <p:cNvPr id="39" name="Object 6">
                        <a:extLst>
                          <a:ext uri="{FF2B5EF4-FFF2-40B4-BE49-F238E27FC236}">
                            <a16:creationId xmlns:a16="http://schemas.microsoft.com/office/drawing/2014/main" id="{885CBE8D-32B9-4B1E-98A4-42B2BE8620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437" y="4139850"/>
                        <a:ext cx="83185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6">
            <a:extLst>
              <a:ext uri="{FF2B5EF4-FFF2-40B4-BE49-F238E27FC236}">
                <a16:creationId xmlns:a16="http://schemas.microsoft.com/office/drawing/2014/main" id="{27CCBBD8-D090-41CA-8619-B7A07BBC38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760" y="4519717"/>
          <a:ext cx="1466851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40" name="Object 6">
                        <a:extLst>
                          <a:ext uri="{FF2B5EF4-FFF2-40B4-BE49-F238E27FC236}">
                            <a16:creationId xmlns:a16="http://schemas.microsoft.com/office/drawing/2014/main" id="{27CCBBD8-D090-41CA-8619-B7A07BBC38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0" y="4519717"/>
                        <a:ext cx="1466851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6">
            <a:extLst>
              <a:ext uri="{FF2B5EF4-FFF2-40B4-BE49-F238E27FC236}">
                <a16:creationId xmlns:a16="http://schemas.microsoft.com/office/drawing/2014/main" id="{F97DE65D-3126-4B17-8029-D9B639B203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1797" y="4731279"/>
          <a:ext cx="9525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177480" progId="Equation.DSMT4">
                  <p:embed/>
                </p:oleObj>
              </mc:Choice>
              <mc:Fallback>
                <p:oleObj name="Equation" r:id="rId14" imgW="495000" imgH="177480" progId="Equation.DSMT4">
                  <p:embed/>
                  <p:pic>
                    <p:nvPicPr>
                      <p:cNvPr id="41" name="Object 6">
                        <a:extLst>
                          <a:ext uri="{FF2B5EF4-FFF2-40B4-BE49-F238E27FC236}">
                            <a16:creationId xmlns:a16="http://schemas.microsoft.com/office/drawing/2014/main" id="{F97DE65D-3126-4B17-8029-D9B639B203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797" y="4731279"/>
                        <a:ext cx="9525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A8F18A74-FADE-4DA5-82BB-1B1AB35AA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112" y="3056463"/>
            <a:ext cx="42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To get the maximum height, plug t=2.38s into the formula for the height</a:t>
            </a:r>
          </a:p>
        </p:txBody>
      </p:sp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73BD0E03-D6B1-4B61-8146-9648B6C26D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8357" y="3658082"/>
          <a:ext cx="2588677" cy="394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73BD0E03-D6B1-4B61-8146-9648B6C26D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357" y="3658082"/>
                        <a:ext cx="2588677" cy="3944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BEEA45BD-F425-4FC7-B877-16FD9F8AD2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0675" y="4031827"/>
          <a:ext cx="39449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840" imgH="279360" progId="Equation.DSMT4">
                  <p:embed/>
                </p:oleObj>
              </mc:Choice>
              <mc:Fallback>
                <p:oleObj name="Equation" r:id="rId16" imgW="2031840" imgH="27936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BEEA45BD-F425-4FC7-B877-16FD9F8AD2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675" y="4031827"/>
                        <a:ext cx="3944938" cy="542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>
            <a:extLst>
              <a:ext uri="{FF2B5EF4-FFF2-40B4-BE49-F238E27FC236}">
                <a16:creationId xmlns:a16="http://schemas.microsoft.com/office/drawing/2014/main" id="{FD3B5A24-F9DD-4A31-917B-33526DDD32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1263208"/>
              </p:ext>
            </p:extLst>
          </p:nvPr>
        </p:nvGraphicFramePr>
        <p:xfrm>
          <a:off x="4143553" y="4559389"/>
          <a:ext cx="14049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177480" progId="Equation.DSMT4">
                  <p:embed/>
                </p:oleObj>
              </mc:Choice>
              <mc:Fallback>
                <p:oleObj name="Equation" r:id="rId18" imgW="723600" imgH="177480" progId="Equation.DSMT4">
                  <p:embed/>
                  <p:pic>
                    <p:nvPicPr>
                      <p:cNvPr id="45" name="Object 2">
                        <a:extLst>
                          <a:ext uri="{FF2B5EF4-FFF2-40B4-BE49-F238E27FC236}">
                            <a16:creationId xmlns:a16="http://schemas.microsoft.com/office/drawing/2014/main" id="{FD3B5A24-F9DD-4A31-917B-33526DDD32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553" y="4559389"/>
                        <a:ext cx="1404938" cy="346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11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00105 0.4060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0.10678 -0.39121 C 0.129 -0.47963 0.1625 -0.52871 0.1974 -0.52871 C 0.23733 -0.52871 0.2691 -0.47963 0.29132 -0.39121 L 0.4132 0.0618 " pathEditMode="relative" rAng="0" ptsTypes="FffFF">
                                      <p:cBhvr>
                                        <p:cTn id="8" dur="4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-2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72222E-6 -4.07407E-6 L -4.72222E-6 0.04908 " pathEditMode="relative" rAng="0" ptsTypes="AA">
                                      <p:cBhvr>
                                        <p:cTn id="10" dur="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decel="5000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1.38889E-6 -4.07407E-6 L -1.38889E-6 0.04792 " pathEditMode="relative" rAng="0" ptsTypes="AA">
                                      <p:cBhvr>
                                        <p:cTn id="12" dur="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decel="5000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4.44444E-6 -4.07407E-6 L 4.44444E-6 0.04699 " pathEditMode="relative" rAng="0" ptsTypes="AA">
                                      <p:cBhvr>
                                        <p:cTn id="14" dur="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decel="5000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3.33333E-6 -4.07407E-6 L -3.33333E-6 0.04676 " pathEditMode="relative" rAng="0" ptsTypes="AA">
                                      <p:cBhvr>
                                        <p:cTn id="16" dur="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decel="50000" fill="hold" grpId="0" nodeType="withEffect">
                                  <p:stCondLst>
                                    <p:cond delay="4900"/>
                                  </p:stCondLst>
                                  <p:childTnLst>
                                    <p:animMotion origin="layout" path="M -1.11111E-6 -4.07407E-6 L -1.11111E-6 0.04699 " pathEditMode="relative" rAng="0" ptsTypes="AA">
                                      <p:cBhvr>
                                        <p:cTn id="18" dur="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decel="5000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animMotion origin="layout" path="M -0.00053 0.0007 L -0.00018 0.0463 " pathEditMode="relative" rAng="0" ptsTypes="AA">
                                      <p:cBhvr>
                                        <p:cTn id="20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decel="50000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animMotion origin="layout" path="M -3.05556E-6 -4.07407E-6 L -3.05556E-6 0.04607 " pathEditMode="relative" rAng="0" ptsTypes="AA">
                                      <p:cBhvr>
                                        <p:cTn id="22" dur="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decel="50000" fill="hold" grpId="0" nodeType="withEffect">
                                  <p:stCondLst>
                                    <p:cond delay="7900"/>
                                  </p:stCondLst>
                                  <p:childTnLst>
                                    <p:animMotion origin="layout" path="M 2.77778E-6 -4.07407E-6 L 0.00052 0.04537 " pathEditMode="relative" rAng="0" ptsTypes="AA">
                                      <p:cBhvr>
                                        <p:cTn id="24" dur="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decel="50000" fill="hold" grpId="0" nodeType="withEffect">
                                  <p:stCondLst>
                                    <p:cond delay="8900"/>
                                  </p:stCondLst>
                                  <p:childTnLst>
                                    <p:animMotion origin="layout" path="M 5E-6 -4.07407E-6 L -0.00052 0.04514 " pathEditMode="relative" rAng="0" ptsTypes="AA">
                                      <p:cBhvr>
                                        <p:cTn id="26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decel="50000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1.38889E-6 -1.37899E-6 L 0.00017 0.04396 " pathEditMode="relative" rAng="0" ptsTypes="AA">
                                      <p:cBhvr>
                                        <p:cTn id="28" dur="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56" grpId="0" animBg="1"/>
      <p:bldP spid="50" grpId="0"/>
      <p:bldP spid="35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6375" y="-171450"/>
            <a:ext cx="8686800" cy="19399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500" dirty="0">
                <a:latin typeface="Times New Roman" pitchFamily="18" charset="0"/>
                <a:cs typeface="Times New Roman" pitchFamily="18" charset="0"/>
              </a:rPr>
              <a:t>A rock is thrown into the air.  The height of the rock is given by the formula:                                              where “h” is the height in meters and “t” is the time after the rock is thrown in seconds. How long will it take the rock to hit the ground?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502853" y="590550"/>
          <a:ext cx="3032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2853" y="590550"/>
                        <a:ext cx="303212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5" name="Group 4"/>
          <p:cNvGrpSpPr>
            <a:grpSpLocks/>
          </p:cNvGrpSpPr>
          <p:nvPr/>
        </p:nvGrpSpPr>
        <p:grpSpPr bwMode="auto">
          <a:xfrm>
            <a:off x="306388" y="5797550"/>
            <a:ext cx="447675" cy="474663"/>
            <a:chOff x="3352800" y="2998694"/>
            <a:chExt cx="950259" cy="1075765"/>
          </a:xfrm>
        </p:grpSpPr>
        <p:sp>
          <p:nvSpPr>
            <p:cNvPr id="6" name="Flowchart: Delay 5"/>
            <p:cNvSpPr/>
            <p:nvPr/>
          </p:nvSpPr>
          <p:spPr>
            <a:xfrm rot="16200000">
              <a:off x="3490527" y="3571941"/>
              <a:ext cx="651216" cy="353821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3571830" y="3070651"/>
              <a:ext cx="498717" cy="500105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Pie 7"/>
            <p:cNvSpPr/>
            <p:nvPr/>
          </p:nvSpPr>
          <p:spPr>
            <a:xfrm>
              <a:off x="3578570" y="2998694"/>
              <a:ext cx="495349" cy="51089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Diagonal Stripe 8"/>
            <p:cNvSpPr/>
            <p:nvPr/>
          </p:nvSpPr>
          <p:spPr>
            <a:xfrm>
              <a:off x="4020003" y="3347689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" name="Diagonal Stripe 9"/>
            <p:cNvSpPr/>
            <p:nvPr/>
          </p:nvSpPr>
          <p:spPr>
            <a:xfrm flipH="1">
              <a:off x="3352800" y="3380068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163513" y="6297613"/>
            <a:ext cx="4714875" cy="0"/>
          </a:xfrm>
          <a:prstGeom prst="line">
            <a:avLst/>
          </a:prstGeom>
          <a:ln w="349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35013" y="5797550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302625" y="2632075"/>
            <a:ext cx="3127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  <a:p>
            <a:r>
              <a:rPr lang="en-CA"/>
              <a:t>8</a:t>
            </a:r>
          </a:p>
          <a:p>
            <a:r>
              <a:rPr lang="en-CA"/>
              <a:t>7</a:t>
            </a:r>
          </a:p>
          <a:p>
            <a:r>
              <a:rPr lang="en-CA"/>
              <a:t>6</a:t>
            </a:r>
          </a:p>
          <a:p>
            <a:r>
              <a:rPr lang="en-CA"/>
              <a:t>5</a:t>
            </a:r>
          </a:p>
          <a:p>
            <a:r>
              <a:rPr lang="en-CA"/>
              <a:t>4</a:t>
            </a:r>
          </a:p>
          <a:p>
            <a:r>
              <a:rPr lang="en-CA"/>
              <a:t>3</a:t>
            </a:r>
          </a:p>
          <a:p>
            <a:r>
              <a:rPr lang="en-CA"/>
              <a:t>2</a:t>
            </a:r>
          </a:p>
          <a:p>
            <a:r>
              <a:rPr lang="en-CA"/>
              <a:t>1</a:t>
            </a:r>
          </a:p>
          <a:p>
            <a:r>
              <a:rPr lang="en-CA"/>
              <a:t>0</a:t>
            </a:r>
          </a:p>
        </p:txBody>
      </p:sp>
      <p:sp>
        <p:nvSpPr>
          <p:cNvPr id="6169" name="TextBox 19"/>
          <p:cNvSpPr txBox="1">
            <a:spLocks noChangeArrowheads="1"/>
          </p:cNvSpPr>
          <p:nvPr/>
        </p:nvSpPr>
        <p:spPr bwMode="auto">
          <a:xfrm>
            <a:off x="8016875" y="51038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021638" y="4781550"/>
            <a:ext cx="3127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2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3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7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8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32788" y="4795838"/>
            <a:ext cx="312737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72300" y="5429250"/>
            <a:ext cx="2000250" cy="142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6926263" y="2487613"/>
            <a:ext cx="2000250" cy="2655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6182" name="TextBox 35"/>
          <p:cNvSpPr txBox="1">
            <a:spLocks noChangeArrowheads="1"/>
          </p:cNvSpPr>
          <p:nvPr/>
        </p:nvSpPr>
        <p:spPr bwMode="auto">
          <a:xfrm>
            <a:off x="7772400" y="4721225"/>
            <a:ext cx="1069975" cy="3683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(s)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527925" y="4529138"/>
            <a:ext cx="1509713" cy="100012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8315325" y="5262563"/>
            <a:ext cx="44450" cy="53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17487" y="2026921"/>
            <a:ext cx="3390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the rock hits the ground,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 height will be 0 meters high</a:t>
            </a:r>
          </a:p>
        </p:txBody>
      </p:sp>
      <p:graphicFrame>
        <p:nvGraphicFramePr>
          <p:cNvPr id="59" name="Object 3"/>
          <p:cNvGraphicFramePr>
            <a:graphicFrameLocks noChangeAspect="1"/>
          </p:cNvGraphicFramePr>
          <p:nvPr/>
        </p:nvGraphicFramePr>
        <p:xfrm>
          <a:off x="292100" y="2759075"/>
          <a:ext cx="5492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091" imgH="177646" progId="Equation.DSMT4">
                  <p:embed/>
                </p:oleObj>
              </mc:Choice>
              <mc:Fallback>
                <p:oleObj name="Equation" r:id="rId5" imgW="241091" imgH="177646" progId="Equation.DSMT4">
                  <p:embed/>
                  <p:pic>
                    <p:nvPicPr>
                      <p:cNvPr id="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2759075"/>
                        <a:ext cx="5492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"/>
          <p:cNvGraphicFramePr>
            <a:graphicFrameLocks noChangeAspect="1"/>
          </p:cNvGraphicFramePr>
          <p:nvPr/>
        </p:nvGraphicFramePr>
        <p:xfrm>
          <a:off x="809625" y="2693988"/>
          <a:ext cx="24844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91726" imgH="203112" progId="Equation.DSMT4">
                  <p:embed/>
                </p:oleObj>
              </mc:Choice>
              <mc:Fallback>
                <p:oleObj name="Equation" r:id="rId7" imgW="1091726" imgH="203112" progId="Equation.DSMT4">
                  <p:embed/>
                  <p:pic>
                    <p:nvPicPr>
                      <p:cNvPr id="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693988"/>
                        <a:ext cx="2484438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5"/>
          <p:cNvGraphicFramePr>
            <a:graphicFrameLocks noChangeAspect="1"/>
          </p:cNvGraphicFramePr>
          <p:nvPr/>
        </p:nvGraphicFramePr>
        <p:xfrm>
          <a:off x="314325" y="2757488"/>
          <a:ext cx="5492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091" imgH="177646" progId="Equation.DSMT4">
                  <p:embed/>
                </p:oleObj>
              </mc:Choice>
              <mc:Fallback>
                <p:oleObj name="Equation" r:id="rId9" imgW="241091" imgH="177646" progId="Equation.DSMT4">
                  <p:embed/>
                  <p:pic>
                    <p:nvPicPr>
                      <p:cNvPr id="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" y="2757488"/>
                        <a:ext cx="5492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3738563" y="2052638"/>
            <a:ext cx="35702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Now use the Quadratic Formula</a:t>
            </a:r>
          </a:p>
          <a:p>
            <a:r>
              <a:rPr lang="en-CA">
                <a:solidFill>
                  <a:srgbClr val="FF0000"/>
                </a:solidFill>
              </a:rPr>
              <a:t>to solve for the time “t” needed to</a:t>
            </a:r>
          </a:p>
          <a:p>
            <a:r>
              <a:rPr lang="en-CA">
                <a:solidFill>
                  <a:srgbClr val="FF0000"/>
                </a:solidFill>
              </a:rPr>
              <a:t>hit the ground</a:t>
            </a:r>
          </a:p>
        </p:txBody>
      </p:sp>
      <p:graphicFrame>
        <p:nvGraphicFramePr>
          <p:cNvPr id="63" name="Object 6"/>
          <p:cNvGraphicFramePr>
            <a:graphicFrameLocks noChangeAspect="1"/>
          </p:cNvGraphicFramePr>
          <p:nvPr/>
        </p:nvGraphicFramePr>
        <p:xfrm>
          <a:off x="3765550" y="3030538"/>
          <a:ext cx="10795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8558" imgH="177723" progId="Equation.DSMT4">
                  <p:embed/>
                </p:oleObj>
              </mc:Choice>
              <mc:Fallback>
                <p:oleObj name="Equation" r:id="rId11" imgW="558558" imgH="177723" progId="Equation.DSMT4">
                  <p:embed/>
                  <p:pic>
                    <p:nvPicPr>
                      <p:cNvPr id="6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3030538"/>
                        <a:ext cx="10795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7"/>
          <p:cNvGraphicFramePr>
            <a:graphicFrameLocks noChangeAspect="1"/>
          </p:cNvGraphicFramePr>
          <p:nvPr/>
        </p:nvGraphicFramePr>
        <p:xfrm>
          <a:off x="5145088" y="3027363"/>
          <a:ext cx="8350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425" imgH="177646" progId="Equation.DSMT4">
                  <p:embed/>
                </p:oleObj>
              </mc:Choice>
              <mc:Fallback>
                <p:oleObj name="Equation" r:id="rId13" imgW="431425" imgH="177646" progId="Equation.DSMT4">
                  <p:embed/>
                  <p:pic>
                    <p:nvPicPr>
                      <p:cNvPr id="6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3027363"/>
                        <a:ext cx="8350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8"/>
          <p:cNvGraphicFramePr>
            <a:graphicFrameLocks noChangeAspect="1"/>
          </p:cNvGraphicFramePr>
          <p:nvPr/>
        </p:nvGraphicFramePr>
        <p:xfrm>
          <a:off x="6275388" y="3025775"/>
          <a:ext cx="8842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002" imgH="177723" progId="Equation.DSMT4">
                  <p:embed/>
                </p:oleObj>
              </mc:Choice>
              <mc:Fallback>
                <p:oleObj name="Equation" r:id="rId15" imgW="457002" imgH="177723" progId="Equation.DSMT4">
                  <p:embed/>
                  <p:pic>
                    <p:nvPicPr>
                      <p:cNvPr id="6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5388" y="3025775"/>
                        <a:ext cx="884237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9"/>
          <p:cNvGraphicFramePr>
            <a:graphicFrameLocks noChangeAspect="1"/>
          </p:cNvGraphicFramePr>
          <p:nvPr/>
        </p:nvGraphicFramePr>
        <p:xfrm>
          <a:off x="349250" y="3260725"/>
          <a:ext cx="366553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12900" imgH="393700" progId="Equation.DSMT4">
                  <p:embed/>
                </p:oleObj>
              </mc:Choice>
              <mc:Fallback>
                <p:oleObj name="Equation" r:id="rId17" imgW="1612900" imgH="393700" progId="Equation.DSMT4">
                  <p:embed/>
                  <p:pic>
                    <p:nvPicPr>
                      <p:cNvPr id="6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3260725"/>
                        <a:ext cx="3665538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0"/>
          <p:cNvGraphicFramePr>
            <a:graphicFrameLocks noChangeAspect="1"/>
          </p:cNvGraphicFramePr>
          <p:nvPr/>
        </p:nvGraphicFramePr>
        <p:xfrm>
          <a:off x="733425" y="3378200"/>
          <a:ext cx="6207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8918" imgH="253890" progId="Equation.DSMT4">
                  <p:embed/>
                </p:oleObj>
              </mc:Choice>
              <mc:Fallback>
                <p:oleObj name="Equation" r:id="rId19" imgW="418918" imgH="253890" progId="Equation.DSMT4">
                  <p:embed/>
                  <p:pic>
                    <p:nvPicPr>
                      <p:cNvPr id="6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3378200"/>
                        <a:ext cx="620713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1"/>
          <p:cNvGraphicFramePr>
            <a:graphicFrameLocks noChangeAspect="1"/>
          </p:cNvGraphicFramePr>
          <p:nvPr/>
        </p:nvGraphicFramePr>
        <p:xfrm>
          <a:off x="1382713" y="3281363"/>
          <a:ext cx="22653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09088" imgH="330057" progId="Equation.DSMT4">
                  <p:embed/>
                </p:oleObj>
              </mc:Choice>
              <mc:Fallback>
                <p:oleObj name="Equation" r:id="rId21" imgW="1409088" imgH="330057" progId="Equation.DSMT4">
                  <p:embed/>
                  <p:pic>
                    <p:nvPicPr>
                      <p:cNvPr id="6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3281363"/>
                        <a:ext cx="226536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12"/>
          <p:cNvGraphicFramePr>
            <a:graphicFrameLocks noChangeAspect="1"/>
          </p:cNvGraphicFramePr>
          <p:nvPr/>
        </p:nvGraphicFramePr>
        <p:xfrm>
          <a:off x="2468563" y="3387725"/>
          <a:ext cx="12715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531" imgH="253890" progId="Equation.DSMT4">
                  <p:embed/>
                </p:oleObj>
              </mc:Choice>
              <mc:Fallback>
                <p:oleObj name="Equation" r:id="rId23" imgW="850531" imgH="253890" progId="Equation.DSMT4">
                  <p:embed/>
                  <p:pic>
                    <p:nvPicPr>
                      <p:cNvPr id="6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3387725"/>
                        <a:ext cx="1271587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13"/>
          <p:cNvGraphicFramePr>
            <a:graphicFrameLocks noChangeAspect="1"/>
          </p:cNvGraphicFramePr>
          <p:nvPr/>
        </p:nvGraphicFramePr>
        <p:xfrm>
          <a:off x="1709738" y="3716338"/>
          <a:ext cx="90328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33169" imgH="253890" progId="Equation.DSMT4">
                  <p:embed/>
                </p:oleObj>
              </mc:Choice>
              <mc:Fallback>
                <p:oleObj name="Equation" r:id="rId25" imgW="533169" imgH="253890" progId="Equation.DSMT4">
                  <p:embed/>
                  <p:pic>
                    <p:nvPicPr>
                      <p:cNvPr id="7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3716338"/>
                        <a:ext cx="903287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4"/>
          <p:cNvGraphicFramePr>
            <a:graphicFrameLocks noChangeAspect="1"/>
          </p:cNvGraphicFramePr>
          <p:nvPr/>
        </p:nvGraphicFramePr>
        <p:xfrm>
          <a:off x="252413" y="4221163"/>
          <a:ext cx="2135187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9449" imgH="431613" progId="Equation.DSMT4">
                  <p:embed/>
                </p:oleObj>
              </mc:Choice>
              <mc:Fallback>
                <p:oleObj name="Equation" r:id="rId27" imgW="1269449" imgH="431613" progId="Equation.DSMT4">
                  <p:embed/>
                  <p:pic>
                    <p:nvPicPr>
                      <p:cNvPr id="7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4221163"/>
                        <a:ext cx="2135187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15"/>
          <p:cNvGraphicFramePr>
            <a:graphicFrameLocks noChangeAspect="1"/>
          </p:cNvGraphicFramePr>
          <p:nvPr/>
        </p:nvGraphicFramePr>
        <p:xfrm>
          <a:off x="2338388" y="4195763"/>
          <a:ext cx="1611312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01309" imgH="431613" progId="Equation.DSMT4">
                  <p:embed/>
                </p:oleObj>
              </mc:Choice>
              <mc:Fallback>
                <p:oleObj name="Equation" r:id="rId29" imgW="901309" imgH="431613" progId="Equation.DSMT4">
                  <p:embed/>
                  <p:pic>
                    <p:nvPicPr>
                      <p:cNvPr id="7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388" y="4195763"/>
                        <a:ext cx="1611312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6"/>
          <p:cNvGraphicFramePr>
            <a:graphicFrameLocks noChangeAspect="1"/>
          </p:cNvGraphicFramePr>
          <p:nvPr/>
        </p:nvGraphicFramePr>
        <p:xfrm>
          <a:off x="4241800" y="4148138"/>
          <a:ext cx="15875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28254" imgH="431613" progId="Equation.DSMT4">
                  <p:embed/>
                </p:oleObj>
              </mc:Choice>
              <mc:Fallback>
                <p:oleObj name="Equation" r:id="rId31" imgW="1028254" imgH="431613" progId="Equation.DSMT4">
                  <p:embed/>
                  <p:pic>
                    <p:nvPicPr>
                      <p:cNvPr id="7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4148138"/>
                        <a:ext cx="15875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17"/>
          <p:cNvGraphicFramePr>
            <a:graphicFrameLocks noChangeAspect="1"/>
          </p:cNvGraphicFramePr>
          <p:nvPr/>
        </p:nvGraphicFramePr>
        <p:xfrm>
          <a:off x="4235450" y="4975225"/>
          <a:ext cx="15652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16000" imgH="228600" progId="Equation.DSMT4">
                  <p:embed/>
                </p:oleObj>
              </mc:Choice>
              <mc:Fallback>
                <p:oleObj name="Equation" r:id="rId33" imgW="1016000" imgH="228600" progId="Equation.DSMT4">
                  <p:embed/>
                  <p:pic>
                    <p:nvPicPr>
                      <p:cNvPr id="7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4975225"/>
                        <a:ext cx="15652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18"/>
          <p:cNvGraphicFramePr>
            <a:graphicFrameLocks noChangeAspect="1"/>
          </p:cNvGraphicFramePr>
          <p:nvPr/>
        </p:nvGraphicFramePr>
        <p:xfrm>
          <a:off x="5962650" y="4111625"/>
          <a:ext cx="16049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40948" imgH="431613" progId="Equation.DSMT4">
                  <p:embed/>
                </p:oleObj>
              </mc:Choice>
              <mc:Fallback>
                <p:oleObj name="Equation" r:id="rId35" imgW="1040948" imgH="431613" progId="Equation.DSMT4">
                  <p:embed/>
                  <p:pic>
                    <p:nvPicPr>
                      <p:cNvPr id="7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0" y="4111625"/>
                        <a:ext cx="1604963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19"/>
          <p:cNvGraphicFramePr>
            <a:graphicFrameLocks noChangeAspect="1"/>
          </p:cNvGraphicFramePr>
          <p:nvPr/>
        </p:nvGraphicFramePr>
        <p:xfrm>
          <a:off x="6096000" y="4938713"/>
          <a:ext cx="11160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23586" imgH="228501" progId="Equation.DSMT4">
                  <p:embed/>
                </p:oleObj>
              </mc:Choice>
              <mc:Fallback>
                <p:oleObj name="Equation" r:id="rId37" imgW="723586" imgH="228501" progId="Equation.DSMT4">
                  <p:embed/>
                  <p:pic>
                    <p:nvPicPr>
                      <p:cNvPr id="7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938713"/>
                        <a:ext cx="11160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3771900" y="5422900"/>
            <a:ext cx="3622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It took approximately 4.9 seconds</a:t>
            </a:r>
          </a:p>
          <a:p>
            <a:r>
              <a:rPr lang="en-CA" dirty="0">
                <a:solidFill>
                  <a:srgbClr val="FF0000"/>
                </a:solidFill>
              </a:rPr>
              <a:t>for the rock to hit the ground</a:t>
            </a:r>
          </a:p>
        </p:txBody>
      </p:sp>
      <p:sp>
        <p:nvSpPr>
          <p:cNvPr id="618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746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11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00105 0.4060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0.10678 -0.39121 C 0.129 -0.47963 0.1625 -0.52871 0.1974 -0.52871 C 0.23733 -0.52871 0.2691 -0.47963 0.29132 -0.39121 L 0.4132 0.0618 " pathEditMode="relative" rAng="0" ptsTypes="FffFF">
                                      <p:cBhvr>
                                        <p:cTn id="8" dur="4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-2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72222E-6 -4.07407E-6 L -4.72222E-6 0.04908 " pathEditMode="relative" rAng="0" ptsTypes="AA">
                                      <p:cBhvr>
                                        <p:cTn id="10" dur="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decel="5000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1.38889E-6 -4.07407E-6 L -1.38889E-6 0.04792 " pathEditMode="relative" rAng="0" ptsTypes="AA">
                                      <p:cBhvr>
                                        <p:cTn id="12" dur="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decel="5000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4.44444E-6 -4.07407E-6 L 4.44444E-6 0.04699 " pathEditMode="relative" rAng="0" ptsTypes="AA">
                                      <p:cBhvr>
                                        <p:cTn id="14" dur="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decel="5000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3.33333E-6 -4.07407E-6 L -3.33333E-6 0.04676 " pathEditMode="relative" rAng="0" ptsTypes="AA">
                                      <p:cBhvr>
                                        <p:cTn id="16" dur="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decel="50000" fill="hold" grpId="0" nodeType="withEffect">
                                  <p:stCondLst>
                                    <p:cond delay="4900"/>
                                  </p:stCondLst>
                                  <p:childTnLst>
                                    <p:animMotion origin="layout" path="M -1.11111E-6 -4.07407E-6 L -1.11111E-6 0.04699 " pathEditMode="relative" rAng="0" ptsTypes="AA">
                                      <p:cBhvr>
                                        <p:cTn id="18" dur="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decel="5000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animMotion origin="layout" path="M -0.00053 0.0007 L -0.00018 0.0463 " pathEditMode="relative" rAng="0" ptsTypes="AA">
                                      <p:cBhvr>
                                        <p:cTn id="20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decel="50000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animMotion origin="layout" path="M -3.05556E-6 -4.07407E-6 L -3.05556E-6 0.04607 " pathEditMode="relative" rAng="0" ptsTypes="AA">
                                      <p:cBhvr>
                                        <p:cTn id="22" dur="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decel="50000" fill="hold" grpId="0" nodeType="withEffect">
                                  <p:stCondLst>
                                    <p:cond delay="7900"/>
                                  </p:stCondLst>
                                  <p:childTnLst>
                                    <p:animMotion origin="layout" path="M 2.77778E-6 -4.07407E-6 L 0.00052 0.04537 " pathEditMode="relative" rAng="0" ptsTypes="AA">
                                      <p:cBhvr>
                                        <p:cTn id="24" dur="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decel="50000" fill="hold" grpId="0" nodeType="withEffect">
                                  <p:stCondLst>
                                    <p:cond delay="8900"/>
                                  </p:stCondLst>
                                  <p:childTnLst>
                                    <p:animMotion origin="layout" path="M 5E-6 -4.07407E-6 L -0.00052 0.04514 " pathEditMode="relative" rAng="0" ptsTypes="AA">
                                      <p:cBhvr>
                                        <p:cTn id="26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decel="50000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1.38889E-6 -1.37899E-6 L 0.00017 0.04396 " pathEditMode="relative" rAng="0" ptsTypes="AA">
                                      <p:cBhvr>
                                        <p:cTn id="28" dur="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56" grpId="0" animBg="1"/>
      <p:bldP spid="57" grpId="0"/>
      <p:bldP spid="62" grpId="0"/>
      <p:bldP spid="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8E8CF-8D2E-4BD8-BA6B-7585E0316D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8788" y="106251"/>
            <a:ext cx="8229600" cy="62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300" dirty="0"/>
              <a:t>Ex: Match the graph with the correction equation: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4418C4E-F63F-4B86-A7EA-99ED4435D2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531751"/>
              </p:ext>
            </p:extLst>
          </p:nvPr>
        </p:nvGraphicFramePr>
        <p:xfrm>
          <a:off x="288567" y="783734"/>
          <a:ext cx="2074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228600" progId="Equation.DSMT4">
                  <p:embed/>
                </p:oleObj>
              </mc:Choice>
              <mc:Fallback>
                <p:oleObj name="Equation" r:id="rId3" imgW="130788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4418C4E-F63F-4B86-A7EA-99ED4435D2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567" y="783734"/>
                        <a:ext cx="207486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077E64-E7FB-4DA9-A491-F55C9F648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997617"/>
              </p:ext>
            </p:extLst>
          </p:nvPr>
        </p:nvGraphicFramePr>
        <p:xfrm>
          <a:off x="299299" y="1586513"/>
          <a:ext cx="2074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228600" progId="Equation.DSMT4">
                  <p:embed/>
                </p:oleObj>
              </mc:Choice>
              <mc:Fallback>
                <p:oleObj name="Equation" r:id="rId5" imgW="130788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077E64-E7FB-4DA9-A491-F55C9F6486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9299" y="1586513"/>
                        <a:ext cx="207486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7A47793-C87C-4961-8923-2104991541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90687"/>
              </p:ext>
            </p:extLst>
          </p:nvPr>
        </p:nvGraphicFramePr>
        <p:xfrm>
          <a:off x="319088" y="2427822"/>
          <a:ext cx="20542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95280" imgH="228600" progId="Equation.DSMT4">
                  <p:embed/>
                </p:oleObj>
              </mc:Choice>
              <mc:Fallback>
                <p:oleObj name="Equation" r:id="rId7" imgW="12952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7A47793-C87C-4961-8923-2104991541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9088" y="2427822"/>
                        <a:ext cx="2054225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75F3203-C9CB-4C9E-8F9E-014F8847E0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732286"/>
              </p:ext>
            </p:extLst>
          </p:nvPr>
        </p:nvGraphicFramePr>
        <p:xfrm>
          <a:off x="266967" y="3384392"/>
          <a:ext cx="22352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09400" imgH="228600" progId="Equation.DSMT4">
                  <p:embed/>
                </p:oleObj>
              </mc:Choice>
              <mc:Fallback>
                <p:oleObj name="Equation" r:id="rId9" imgW="140940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75F3203-C9CB-4C9E-8F9E-014F8847E0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6967" y="3384392"/>
                        <a:ext cx="223520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CAF90B2-9988-421C-A74A-B2017B2A40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89970"/>
              </p:ext>
            </p:extLst>
          </p:nvPr>
        </p:nvGraphicFramePr>
        <p:xfrm>
          <a:off x="331343" y="4360863"/>
          <a:ext cx="20145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9720" imgH="228600" progId="Equation.DSMT4">
                  <p:embed/>
                </p:oleObj>
              </mc:Choice>
              <mc:Fallback>
                <p:oleObj name="Equation" r:id="rId11" imgW="126972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CAF90B2-9988-421C-A74A-B2017B2A40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1343" y="4360863"/>
                        <a:ext cx="2014537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1EBAB7E-68F0-428D-9A9E-38F5B1239E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328110"/>
              </p:ext>
            </p:extLst>
          </p:nvPr>
        </p:nvGraphicFramePr>
        <p:xfrm>
          <a:off x="301625" y="5350053"/>
          <a:ext cx="1993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57120" imgH="228600" progId="Equation.DSMT4">
                  <p:embed/>
                </p:oleObj>
              </mc:Choice>
              <mc:Fallback>
                <p:oleObj name="Equation" r:id="rId13" imgW="125712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1EBAB7E-68F0-428D-9A9E-38F5B1239E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1625" y="5350053"/>
                        <a:ext cx="199390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A8783E9-62EF-4913-B576-0F6EAEFA5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627504"/>
              </p:ext>
            </p:extLst>
          </p:nvPr>
        </p:nvGraphicFramePr>
        <p:xfrm>
          <a:off x="309045" y="6338888"/>
          <a:ext cx="20748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07880" imgH="228600" progId="Equation.DSMT4">
                  <p:embed/>
                </p:oleObj>
              </mc:Choice>
              <mc:Fallback>
                <p:oleObj name="Equation" r:id="rId15" imgW="1307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A8783E9-62EF-4913-B576-0F6EAEFA5A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09045" y="6338888"/>
                        <a:ext cx="207486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04F97FDC-BB30-45A0-8E2D-200879C2675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73461" y="651485"/>
            <a:ext cx="2406519" cy="251671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2F7A54-8B05-43C1-BA84-35422A37274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64322" y="598868"/>
            <a:ext cx="2670963" cy="25180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6AEB2E7-8B19-4FF9-928C-C2FFE816913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129014" y="3921526"/>
            <a:ext cx="2466856" cy="264260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B5312E7-1E48-4DE1-BAC2-3BCBB76552E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984097" y="3864106"/>
            <a:ext cx="2290580" cy="274275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95D90B0-84C0-4F38-B4AA-B7494D591179}"/>
              </a:ext>
            </a:extLst>
          </p:cNvPr>
          <p:cNvSpPr txBox="1"/>
          <p:nvPr/>
        </p:nvSpPr>
        <p:spPr>
          <a:xfrm>
            <a:off x="3148885" y="708338"/>
            <a:ext cx="540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0955DA-EB39-4C62-9DF6-1E978EC8656B}"/>
              </a:ext>
            </a:extLst>
          </p:cNvPr>
          <p:cNvSpPr txBox="1"/>
          <p:nvPr/>
        </p:nvSpPr>
        <p:spPr>
          <a:xfrm>
            <a:off x="6063803" y="699752"/>
            <a:ext cx="540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II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16C3C1-AEE5-4481-92A9-1790ADF46F8C}"/>
              </a:ext>
            </a:extLst>
          </p:cNvPr>
          <p:cNvSpPr txBox="1"/>
          <p:nvPr/>
        </p:nvSpPr>
        <p:spPr>
          <a:xfrm>
            <a:off x="3093076" y="3872248"/>
            <a:ext cx="540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III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E0F3AE-3400-4EE1-B191-BF4CBD9B87D2}"/>
              </a:ext>
            </a:extLst>
          </p:cNvPr>
          <p:cNvSpPr txBox="1"/>
          <p:nvPr/>
        </p:nvSpPr>
        <p:spPr>
          <a:xfrm>
            <a:off x="5840569" y="3850784"/>
            <a:ext cx="540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IV</a:t>
            </a:r>
          </a:p>
        </p:txBody>
      </p:sp>
    </p:spTree>
    <p:extLst>
      <p:ext uri="{BB962C8B-B14F-4D97-AF65-F5344CB8AC3E}">
        <p14:creationId xmlns:p14="http://schemas.microsoft.com/office/powerpoint/2010/main" val="2981287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CF8002-F62E-46BE-84FD-656CF68290B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38258" y="4607418"/>
                <a:ext cx="8532253" cy="95625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Find the equation of a parabola that goes through the following three points: A(3,2)  B(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6,−1</m:t>
                    </m:r>
                  </m:oMath>
                </a14:m>
                <a:r>
                  <a:rPr lang="en-CA" dirty="0"/>
                  <a:t>) and C(12,11)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CF8002-F62E-46BE-84FD-656CF68290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38258" y="4607418"/>
                <a:ext cx="8532253" cy="956256"/>
              </a:xfrm>
              <a:blipFill>
                <a:blip r:embed="rId3"/>
                <a:stretch>
                  <a:fillRect l="-1071" t="-5096" b="-6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1D467EE-DBA1-4519-ADD2-41F8898572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0354" y="2589728"/>
                <a:ext cx="8532253" cy="956256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A parabola in the form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CA" b="0" i="1" baseline="30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CA" dirty="0"/>
                  <a:t> has a vertex at the point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(4,−6)</m:t>
                    </m:r>
                  </m:oMath>
                </a14:m>
                <a:r>
                  <a:rPr lang="en-CA" dirty="0"/>
                  <a:t> and y-intercept at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(0,20)</m:t>
                    </m:r>
                  </m:oMath>
                </a14:m>
                <a:r>
                  <a:rPr lang="en-CA" dirty="0"/>
                  <a:t>.  What is the value </a:t>
                </a:r>
                <a:br>
                  <a:rPr lang="en-CA" dirty="0"/>
                </a:br>
                <a:r>
                  <a:rPr lang="en-CA" dirty="0"/>
                  <a:t>of  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CA" dirty="0"/>
                  <a:t> ?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1D467EE-DBA1-4519-ADD2-41F889857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54" y="2589728"/>
                <a:ext cx="8532253" cy="956256"/>
              </a:xfrm>
              <a:prstGeom prst="rect">
                <a:avLst/>
              </a:prstGeom>
              <a:blipFill>
                <a:blip r:embed="rId4"/>
                <a:stretch>
                  <a:fillRect l="-929" t="-11465" b="-636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F2E4C10-9913-438C-B4E3-754F898AE0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0252" y="301581"/>
                <a:ext cx="8532253" cy="956256"/>
              </a:xfrm>
              <a:prstGeom prst="rect">
                <a:avLst/>
              </a:prstGeom>
            </p:spPr>
            <p:txBody>
              <a:bodyPr vert="horz">
                <a:normAutofit lnSpcReduction="1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A parabola has an axis of symmetry of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CA" dirty="0"/>
                  <a:t> and a leading coefficient of 8.  What is the coefficient of “x”?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F2E4C10-9913-438C-B4E3-754F898AE0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52" y="301581"/>
                <a:ext cx="8532253" cy="956256"/>
              </a:xfrm>
              <a:prstGeom prst="rect">
                <a:avLst/>
              </a:prstGeom>
              <a:blipFill>
                <a:blip r:embed="rId5"/>
                <a:stretch>
                  <a:fillRect l="-1144" t="-2548" b="-764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948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E827E58-6038-4D0E-A144-EAE60AC5CDC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2842" y="138785"/>
                <a:ext cx="8532253" cy="956256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CA" dirty="0"/>
                  <a:t>Ex: Find the equation of a parabola that goes through the following three points: A(3,2)  B(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6,−1</m:t>
                    </m:r>
                  </m:oMath>
                </a14:m>
                <a:r>
                  <a:rPr lang="en-CA" dirty="0"/>
                  <a:t>) and C(12,11)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E827E58-6038-4D0E-A144-EAE60AC5CD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2" y="138785"/>
                <a:ext cx="8532253" cy="956256"/>
              </a:xfrm>
              <a:prstGeom prst="rect">
                <a:avLst/>
              </a:prstGeom>
              <a:blipFill>
                <a:blip r:embed="rId2"/>
                <a:stretch>
                  <a:fillRect l="-1071" t="-5096" b="-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7032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03A6-ABD4-4666-90E9-5B1008CDE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2687"/>
          </a:xfrm>
        </p:spPr>
        <p:txBody>
          <a:bodyPr>
            <a:normAutofit fontScale="90000"/>
          </a:bodyPr>
          <a:lstStyle/>
          <a:p>
            <a:r>
              <a:rPr lang="en-CA" dirty="0"/>
              <a:t>What is a Quadratic Function?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1B79E-D2E9-4464-94AA-B8D3CA588A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5487" y="769948"/>
            <a:ext cx="8669973" cy="868118"/>
          </a:xfrm>
        </p:spPr>
        <p:txBody>
          <a:bodyPr>
            <a:normAutofit/>
          </a:bodyPr>
          <a:lstStyle/>
          <a:p>
            <a:r>
              <a:rPr lang="en-CA" sz="2200" dirty="0"/>
              <a:t>A quadratic function is a polynomial with a degree of at most 2</a:t>
            </a:r>
          </a:p>
          <a:p>
            <a:r>
              <a:rPr lang="en-CA" sz="2200" dirty="0"/>
              <a:t>The general formula is in the form of: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C10545C-2998-41B1-B1B5-C90EE7BFFD86}"/>
              </a:ext>
            </a:extLst>
          </p:cNvPr>
          <p:cNvCxnSpPr/>
          <p:nvPr/>
        </p:nvCxnSpPr>
        <p:spPr>
          <a:xfrm>
            <a:off x="666901" y="4700247"/>
            <a:ext cx="14400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C4A36B9-BEB7-4772-BF6C-828CC8D50C30}"/>
              </a:ext>
            </a:extLst>
          </p:cNvPr>
          <p:cNvCxnSpPr/>
          <p:nvPr/>
        </p:nvCxnSpPr>
        <p:spPr>
          <a:xfrm rot="16200000">
            <a:off x="666901" y="4700247"/>
            <a:ext cx="14400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346C61D-75CB-4ABC-844D-A5E52F42CA99}"/>
              </a:ext>
            </a:extLst>
          </p:cNvPr>
          <p:cNvCxnSpPr/>
          <p:nvPr/>
        </p:nvCxnSpPr>
        <p:spPr>
          <a:xfrm>
            <a:off x="4998687" y="4666587"/>
            <a:ext cx="14400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87758EB-9CAB-480B-B07B-185B312F118D}"/>
              </a:ext>
            </a:extLst>
          </p:cNvPr>
          <p:cNvCxnSpPr/>
          <p:nvPr/>
        </p:nvCxnSpPr>
        <p:spPr>
          <a:xfrm rot="16200000">
            <a:off x="4998687" y="4666587"/>
            <a:ext cx="14400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BD54EFB-A6CC-4BEC-9602-F91F81216885}"/>
              </a:ext>
            </a:extLst>
          </p:cNvPr>
          <p:cNvSpPr txBox="1"/>
          <p:nvPr/>
        </p:nvSpPr>
        <p:spPr>
          <a:xfrm>
            <a:off x="2082176" y="4365372"/>
            <a:ext cx="2164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Leading Coefficient “a” is positive, graph opens UP!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6C3895CB-5654-402E-9328-1EA2CE0A7D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449730"/>
              </p:ext>
            </p:extLst>
          </p:nvPr>
        </p:nvGraphicFramePr>
        <p:xfrm>
          <a:off x="579301" y="1830466"/>
          <a:ext cx="2205947" cy="515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900" imgH="228600" progId="Equation.DSMT4">
                  <p:embed/>
                </p:oleObj>
              </mc:Choice>
              <mc:Fallback>
                <p:oleObj name="Equation" r:id="rId3" imgW="97790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6C3895CB-5654-402E-9328-1EA2CE0A7D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301" y="1830466"/>
                        <a:ext cx="2205947" cy="515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0F36023E-DAE6-45D7-8B37-545D4995D4EB}"/>
              </a:ext>
            </a:extLst>
          </p:cNvPr>
          <p:cNvSpPr txBox="1"/>
          <p:nvPr/>
        </p:nvSpPr>
        <p:spPr>
          <a:xfrm>
            <a:off x="928397" y="1546271"/>
            <a:ext cx="1991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General Form: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1575D03-DA6B-4759-A530-7BA852D38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14020"/>
              </p:ext>
            </p:extLst>
          </p:nvPr>
        </p:nvGraphicFramePr>
        <p:xfrm>
          <a:off x="216945" y="2317681"/>
          <a:ext cx="2209040" cy="37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800" imgH="203200" progId="Equation.DSMT4">
                  <p:embed/>
                </p:oleObj>
              </mc:Choice>
              <mc:Fallback>
                <p:oleObj name="Equation" r:id="rId5" imgW="1193800" imgH="2032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1575D03-DA6B-4759-A530-7BA852D38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45" y="2317681"/>
                        <a:ext cx="2209040" cy="3762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B8618EFC-0FFE-4305-A2BF-13BC567E4D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707685"/>
              </p:ext>
            </p:extLst>
          </p:nvPr>
        </p:nvGraphicFramePr>
        <p:xfrm>
          <a:off x="2357687" y="2316969"/>
          <a:ext cx="1715040" cy="37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6698" imgH="203112" progId="Equation.DSMT4">
                  <p:embed/>
                </p:oleObj>
              </mc:Choice>
              <mc:Fallback>
                <p:oleObj name="Equation" r:id="rId7" imgW="926698" imgH="203112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8618EFC-0FFE-4305-A2BF-13BC567E4D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687" y="2316969"/>
                        <a:ext cx="1715040" cy="3762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8454E4F-5862-416B-A2DA-EA3D8EFB15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654470"/>
              </p:ext>
            </p:extLst>
          </p:nvPr>
        </p:nvGraphicFramePr>
        <p:xfrm>
          <a:off x="4680955" y="1787973"/>
          <a:ext cx="25495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279360" progId="Equation.DSMT4">
                  <p:embed/>
                </p:oleObj>
              </mc:Choice>
              <mc:Fallback>
                <p:oleObj name="Equation" r:id="rId9" imgW="1130040" imgH="2793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28454E4F-5862-416B-A2DA-EA3D8EFB15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955" y="1787973"/>
                        <a:ext cx="2549525" cy="628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906452B-C30B-4BA6-A3FB-E4CCA962B622}"/>
              </a:ext>
            </a:extLst>
          </p:cNvPr>
          <p:cNvSpPr txBox="1"/>
          <p:nvPr/>
        </p:nvSpPr>
        <p:spPr>
          <a:xfrm>
            <a:off x="5145135" y="1532414"/>
            <a:ext cx="1991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Vertex Form: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E115B91-D2B0-4A97-A10D-C2AAD0D8CFAC}"/>
              </a:ext>
            </a:extLst>
          </p:cNvPr>
          <p:cNvSpPr txBox="1">
            <a:spLocks/>
          </p:cNvSpPr>
          <p:nvPr/>
        </p:nvSpPr>
        <p:spPr>
          <a:xfrm>
            <a:off x="132765" y="2745538"/>
            <a:ext cx="8354888" cy="112523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Graphically, it is in the shape of a parabola (U-Shaped):</a:t>
            </a:r>
          </a:p>
          <a:p>
            <a:r>
              <a:rPr lang="en-CA" sz="2200" dirty="0"/>
              <a:t>A parabola can open up/down depending on the value of the leading coefficient “a” </a:t>
            </a: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21E853F0-3F3F-4793-9EE2-025FE9988D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5894"/>
              </p:ext>
            </p:extLst>
          </p:nvPr>
        </p:nvGraphicFramePr>
        <p:xfrm>
          <a:off x="1987505" y="4091994"/>
          <a:ext cx="1558820" cy="332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66800" imgH="228600" progId="Equation.DSMT4">
                  <p:embed/>
                </p:oleObj>
              </mc:Choice>
              <mc:Fallback>
                <p:oleObj name="Equation" r:id="rId11" imgW="1066800" imgH="2286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21E853F0-3F3F-4793-9EE2-025FE9988D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05" y="4091994"/>
                        <a:ext cx="1558820" cy="3327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Group 35">
            <a:extLst>
              <a:ext uri="{FF2B5EF4-FFF2-40B4-BE49-F238E27FC236}">
                <a16:creationId xmlns:a16="http://schemas.microsoft.com/office/drawing/2014/main" id="{DCC861ED-4A4D-427E-BAC2-D8F78F547FCF}"/>
              </a:ext>
            </a:extLst>
          </p:cNvPr>
          <p:cNvGrpSpPr/>
          <p:nvPr/>
        </p:nvGrpSpPr>
        <p:grpSpPr>
          <a:xfrm>
            <a:off x="786727" y="4178948"/>
            <a:ext cx="895548" cy="1132781"/>
            <a:chOff x="3100388" y="1106488"/>
            <a:chExt cx="3327400" cy="3743325"/>
          </a:xfrm>
        </p:grpSpPr>
        <p:sp>
          <p:nvSpPr>
            <p:cNvPr id="37" name="Freeform 46">
              <a:extLst>
                <a:ext uri="{FF2B5EF4-FFF2-40B4-BE49-F238E27FC236}">
                  <a16:creationId xmlns:a16="http://schemas.microsoft.com/office/drawing/2014/main" id="{5666520B-22CD-4E58-819C-E4607D311B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FFEB7393-28B9-44B1-9D95-36C69C72A7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FE7E69BC-ADBF-41C0-8D72-93393FFAC4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279206"/>
              </p:ext>
            </p:extLst>
          </p:nvPr>
        </p:nvGraphicFramePr>
        <p:xfrm>
          <a:off x="6316079" y="4023545"/>
          <a:ext cx="16891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55700" imgH="228600" progId="Equation.DSMT4">
                  <p:embed/>
                </p:oleObj>
              </mc:Choice>
              <mc:Fallback>
                <p:oleObj name="Equation" r:id="rId13" imgW="1155700" imgH="2286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FE7E69BC-ADBF-41C0-8D72-93393FFAC4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079" y="4023545"/>
                        <a:ext cx="16891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" name="Group 39">
            <a:extLst>
              <a:ext uri="{FF2B5EF4-FFF2-40B4-BE49-F238E27FC236}">
                <a16:creationId xmlns:a16="http://schemas.microsoft.com/office/drawing/2014/main" id="{D03DA6E1-C1B8-4935-8499-0202A1A996FB}"/>
              </a:ext>
            </a:extLst>
          </p:cNvPr>
          <p:cNvGrpSpPr/>
          <p:nvPr/>
        </p:nvGrpSpPr>
        <p:grpSpPr>
          <a:xfrm flipV="1">
            <a:off x="5118513" y="4145288"/>
            <a:ext cx="895548" cy="1132781"/>
            <a:chOff x="3100388" y="1106488"/>
            <a:chExt cx="3327400" cy="3743325"/>
          </a:xfrm>
        </p:grpSpPr>
        <p:sp>
          <p:nvSpPr>
            <p:cNvPr id="41" name="Freeform 46">
              <a:extLst>
                <a:ext uri="{FF2B5EF4-FFF2-40B4-BE49-F238E27FC236}">
                  <a16:creationId xmlns:a16="http://schemas.microsoft.com/office/drawing/2014/main" id="{7088D0A4-29D1-42F4-89E0-14E23D47D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EB02C999-E1E7-4867-A689-46E36E3AAE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61D5F6A-B6E6-451B-BAA4-92CDCD8209B5}"/>
              </a:ext>
            </a:extLst>
          </p:cNvPr>
          <p:cNvSpPr txBox="1"/>
          <p:nvPr/>
        </p:nvSpPr>
        <p:spPr>
          <a:xfrm>
            <a:off x="6436328" y="4304598"/>
            <a:ext cx="2164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Leading Coefficient “a” is negative, graph opens DOWN!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B5836CD1-F9B1-42E3-B469-CC94D6E5A86F}"/>
              </a:ext>
            </a:extLst>
          </p:cNvPr>
          <p:cNvSpPr txBox="1">
            <a:spLocks/>
          </p:cNvSpPr>
          <p:nvPr/>
        </p:nvSpPr>
        <p:spPr>
          <a:xfrm>
            <a:off x="144920" y="5562601"/>
            <a:ext cx="8354888" cy="1125235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leading coefficient, “a”, can also tell us how wide or skinny the graph is [learn later</a:t>
            </a:r>
            <a:r>
              <a:rPr lang="en-CA" sz="2200"/>
              <a:t>] – Congruency Factor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10286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3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845" y="1937345"/>
            <a:ext cx="3933601" cy="4734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8" name="Group 77"/>
          <p:cNvGrpSpPr/>
          <p:nvPr/>
        </p:nvGrpSpPr>
        <p:grpSpPr>
          <a:xfrm>
            <a:off x="4657104" y="1937345"/>
            <a:ext cx="2848278" cy="4180285"/>
            <a:chOff x="3100388" y="1106488"/>
            <a:chExt cx="3327400" cy="3743325"/>
          </a:xfrm>
        </p:grpSpPr>
        <p:sp>
          <p:nvSpPr>
            <p:cNvPr id="79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12" y="55855"/>
            <a:ext cx="8496944" cy="562074"/>
          </a:xfrm>
        </p:spPr>
        <p:txBody>
          <a:bodyPr/>
          <a:lstStyle/>
          <a:p>
            <a:r>
              <a:rPr lang="en-CA" dirty="0"/>
              <a:t>II) Why is a Quadratic Function U-shaped?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6709" y="581512"/>
            <a:ext cx="8219256" cy="1224136"/>
          </a:xfrm>
        </p:spPr>
        <p:txBody>
          <a:bodyPr>
            <a:normAutofit/>
          </a:bodyPr>
          <a:lstStyle/>
          <a:p>
            <a:r>
              <a:rPr lang="en-CA" dirty="0"/>
              <a:t>First make a TOV, then plot the coordinates</a:t>
            </a:r>
          </a:p>
          <a:p>
            <a:r>
              <a:rPr lang="en-CA" dirty="0"/>
              <a:t>Connect the dots, the resulting shape is a Parabola</a:t>
            </a:r>
          </a:p>
        </p:txBody>
      </p:sp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09704"/>
              </p:ext>
            </p:extLst>
          </p:nvPr>
        </p:nvGraphicFramePr>
        <p:xfrm>
          <a:off x="2083171" y="2136152"/>
          <a:ext cx="1738313" cy="453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900" imgH="3873500" progId="Equation.DSMT4">
                  <p:embed/>
                </p:oleObj>
              </mc:Choice>
              <mc:Fallback>
                <p:oleObj name="Equation" r:id="rId4" imgW="1485900" imgH="3873500" progId="Equation.DSMT4">
                  <p:embed/>
                  <p:pic>
                    <p:nvPicPr>
                      <p:cNvPr id="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3171" y="2136152"/>
                        <a:ext cx="1738313" cy="453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49"/>
          <p:cNvSpPr>
            <a:spLocks noChangeArrowheads="1"/>
          </p:cNvSpPr>
          <p:nvPr/>
        </p:nvSpPr>
        <p:spPr bwMode="auto">
          <a:xfrm>
            <a:off x="6020829" y="604023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" name="Oval 50"/>
          <p:cNvSpPr>
            <a:spLocks noChangeArrowheads="1"/>
          </p:cNvSpPr>
          <p:nvPr/>
        </p:nvSpPr>
        <p:spPr bwMode="auto">
          <a:xfrm>
            <a:off x="6486486" y="558924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1" name="Oval 51"/>
          <p:cNvSpPr>
            <a:spLocks noChangeArrowheads="1"/>
          </p:cNvSpPr>
          <p:nvPr/>
        </p:nvSpPr>
        <p:spPr bwMode="auto">
          <a:xfrm>
            <a:off x="5550382" y="558924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" name="Oval 52"/>
          <p:cNvSpPr>
            <a:spLocks noChangeArrowheads="1"/>
          </p:cNvSpPr>
          <p:nvPr/>
        </p:nvSpPr>
        <p:spPr bwMode="auto">
          <a:xfrm>
            <a:off x="6929318" y="4229099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" name="Oval 53"/>
          <p:cNvSpPr>
            <a:spLocks noChangeArrowheads="1"/>
          </p:cNvSpPr>
          <p:nvPr/>
        </p:nvSpPr>
        <p:spPr bwMode="auto">
          <a:xfrm>
            <a:off x="5057110" y="4177099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4" name="Oval 54"/>
          <p:cNvSpPr>
            <a:spLocks noChangeArrowheads="1"/>
          </p:cNvSpPr>
          <p:nvPr/>
        </p:nvSpPr>
        <p:spPr bwMode="auto">
          <a:xfrm>
            <a:off x="4596690" y="1891349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" name="Oval 55"/>
          <p:cNvSpPr>
            <a:spLocks noChangeArrowheads="1"/>
          </p:cNvSpPr>
          <p:nvPr/>
        </p:nvSpPr>
        <p:spPr bwMode="auto">
          <a:xfrm>
            <a:off x="7427982" y="1859945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8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030977"/>
              </p:ext>
            </p:extLst>
          </p:nvPr>
        </p:nvGraphicFramePr>
        <p:xfrm>
          <a:off x="3227485" y="2828625"/>
          <a:ext cx="22383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17" imgH="291973" progId="Equation.DSMT4">
                  <p:embed/>
                </p:oleObj>
              </mc:Choice>
              <mc:Fallback>
                <p:oleObj name="Equation" r:id="rId6" imgW="190417" imgH="291973" progId="Equation.DSMT4">
                  <p:embed/>
                  <p:pic>
                    <p:nvPicPr>
                      <p:cNvPr id="8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485" y="2828625"/>
                        <a:ext cx="223838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59276"/>
              </p:ext>
            </p:extLst>
          </p:nvPr>
        </p:nvGraphicFramePr>
        <p:xfrm>
          <a:off x="3235299" y="3385961"/>
          <a:ext cx="163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700" imgH="279400" progId="Equation.DSMT4">
                  <p:embed/>
                </p:oleObj>
              </mc:Choice>
              <mc:Fallback>
                <p:oleObj name="Equation" r:id="rId8" imgW="139700" imgH="279400" progId="Equation.DSMT4">
                  <p:embed/>
                  <p:pic>
                    <p:nvPicPr>
                      <p:cNvPr id="8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99" y="3385961"/>
                        <a:ext cx="163512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287191"/>
              </p:ext>
            </p:extLst>
          </p:nvPr>
        </p:nvGraphicFramePr>
        <p:xfrm>
          <a:off x="3214240" y="3942727"/>
          <a:ext cx="222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" imgH="279400" progId="Equation.DSMT4">
                  <p:embed/>
                </p:oleObj>
              </mc:Choice>
              <mc:Fallback>
                <p:oleObj name="Equation" r:id="rId10" imgW="190500" imgH="279400" progId="Equation.DSMT4">
                  <p:embed/>
                  <p:pic>
                    <p:nvPicPr>
                      <p:cNvPr id="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240" y="3942727"/>
                        <a:ext cx="22225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592920"/>
              </p:ext>
            </p:extLst>
          </p:nvPr>
        </p:nvGraphicFramePr>
        <p:xfrm>
          <a:off x="3222177" y="4493590"/>
          <a:ext cx="22225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17" imgH="291973" progId="Equation.DSMT4">
                  <p:embed/>
                </p:oleObj>
              </mc:Choice>
              <mc:Fallback>
                <p:oleObj name="Equation" r:id="rId12" imgW="190417" imgH="291973" progId="Equation.DSMT4">
                  <p:embed/>
                  <p:pic>
                    <p:nvPicPr>
                      <p:cNvPr id="8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177" y="4493590"/>
                        <a:ext cx="22225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52270"/>
              </p:ext>
            </p:extLst>
          </p:nvPr>
        </p:nvGraphicFramePr>
        <p:xfrm>
          <a:off x="3258741" y="5057969"/>
          <a:ext cx="163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" imgH="279400" progId="Equation.DSMT4">
                  <p:embed/>
                </p:oleObj>
              </mc:Choice>
              <mc:Fallback>
                <p:oleObj name="Equation" r:id="rId14" imgW="139700" imgH="279400" progId="Equation.DSMT4">
                  <p:embed/>
                  <p:pic>
                    <p:nvPicPr>
                      <p:cNvPr id="8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8741" y="5057969"/>
                        <a:ext cx="163512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659926"/>
              </p:ext>
            </p:extLst>
          </p:nvPr>
        </p:nvGraphicFramePr>
        <p:xfrm>
          <a:off x="3236465" y="5615952"/>
          <a:ext cx="2238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500" imgH="279400" progId="Equation.DSMT4">
                  <p:embed/>
                </p:oleObj>
              </mc:Choice>
              <mc:Fallback>
                <p:oleObj name="Equation" r:id="rId16" imgW="190500" imgH="279400" progId="Equation.DSMT4">
                  <p:embed/>
                  <p:pic>
                    <p:nvPicPr>
                      <p:cNvPr id="8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465" y="5615952"/>
                        <a:ext cx="2238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107055"/>
              </p:ext>
            </p:extLst>
          </p:nvPr>
        </p:nvGraphicFramePr>
        <p:xfrm>
          <a:off x="3229073" y="6166815"/>
          <a:ext cx="22225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17" imgH="291973" progId="Equation.DSMT4">
                  <p:embed/>
                </p:oleObj>
              </mc:Choice>
              <mc:Fallback>
                <p:oleObj name="Equation" r:id="rId18" imgW="190417" imgH="291973" progId="Equation.DSMT4">
                  <p:embed/>
                  <p:pic>
                    <p:nvPicPr>
                      <p:cNvPr id="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073" y="6166815"/>
                        <a:ext cx="22225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0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CC4777A-0FFB-470F-B7C1-521194AC90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974190"/>
              </p:ext>
            </p:extLst>
          </p:nvPr>
        </p:nvGraphicFramePr>
        <p:xfrm>
          <a:off x="2348389" y="1518362"/>
          <a:ext cx="1342870" cy="706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228600" progId="Equation.DSMT4">
                  <p:embed/>
                </p:oleObj>
              </mc:Choice>
              <mc:Fallback>
                <p:oleObj name="Equation" r:id="rId21" imgW="431640" imgH="2286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1CC4777A-0FFB-470F-B7C1-521194AC90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389" y="1518362"/>
                        <a:ext cx="1342870" cy="7069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19CC1CB3-35AB-497B-9A23-85FBAE941243}"/>
              </a:ext>
            </a:extLst>
          </p:cNvPr>
          <p:cNvSpPr txBox="1"/>
          <p:nvPr/>
        </p:nvSpPr>
        <p:spPr>
          <a:xfrm>
            <a:off x="0" y="3271457"/>
            <a:ext cx="21644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parabola is “U” shaped because all the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“y-values”  are positive.  In addition, the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“y-values” are increasing faster than the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“x values” </a:t>
            </a:r>
          </a:p>
        </p:txBody>
      </p:sp>
    </p:spTree>
    <p:extLst>
      <p:ext uri="{BB962C8B-B14F-4D97-AF65-F5344CB8AC3E}">
        <p14:creationId xmlns:p14="http://schemas.microsoft.com/office/powerpoint/2010/main" val="226281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5"/>
          <p:cNvGrpSpPr>
            <a:grpSpLocks noChangeAspect="1"/>
          </p:cNvGrpSpPr>
          <p:nvPr/>
        </p:nvGrpSpPr>
        <p:grpSpPr bwMode="auto">
          <a:xfrm>
            <a:off x="127192" y="959277"/>
            <a:ext cx="4100136" cy="4690985"/>
            <a:chOff x="1292" y="703"/>
            <a:chExt cx="3418" cy="3144"/>
          </a:xfrm>
        </p:grpSpPr>
        <p:sp>
          <p:nvSpPr>
            <p:cNvPr id="18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92" y="709"/>
              <a:ext cx="3418" cy="3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V="1">
              <a:off x="172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 flipV="1">
              <a:off x="1722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Line 9"/>
            <p:cNvSpPr>
              <a:spLocks noChangeShapeType="1"/>
            </p:cNvSpPr>
            <p:nvPr/>
          </p:nvSpPr>
          <p:spPr bwMode="auto">
            <a:xfrm flipV="1">
              <a:off x="2148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Line 10"/>
            <p:cNvSpPr>
              <a:spLocks noChangeShapeType="1"/>
            </p:cNvSpPr>
            <p:nvPr/>
          </p:nvSpPr>
          <p:spPr bwMode="auto">
            <a:xfrm flipV="1">
              <a:off x="215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Line 11"/>
            <p:cNvSpPr>
              <a:spLocks noChangeShapeType="1"/>
            </p:cNvSpPr>
            <p:nvPr/>
          </p:nvSpPr>
          <p:spPr bwMode="auto">
            <a:xfrm flipV="1">
              <a:off x="2573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 flipV="1">
              <a:off x="257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13"/>
            <p:cNvSpPr>
              <a:spLocks noChangeShapeType="1"/>
            </p:cNvSpPr>
            <p:nvPr/>
          </p:nvSpPr>
          <p:spPr bwMode="auto">
            <a:xfrm flipV="1">
              <a:off x="3424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14"/>
            <p:cNvSpPr>
              <a:spLocks noChangeShapeType="1"/>
            </p:cNvSpPr>
            <p:nvPr/>
          </p:nvSpPr>
          <p:spPr bwMode="auto">
            <a:xfrm flipV="1">
              <a:off x="342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 flipV="1">
              <a:off x="3852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 flipV="1">
              <a:off x="3854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V="1">
              <a:off x="4277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Line 18"/>
            <p:cNvSpPr>
              <a:spLocks noChangeShapeType="1"/>
            </p:cNvSpPr>
            <p:nvPr/>
          </p:nvSpPr>
          <p:spPr bwMode="auto">
            <a:xfrm flipV="1">
              <a:off x="4280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19"/>
            <p:cNvSpPr>
              <a:spLocks noChangeShapeType="1"/>
            </p:cNvSpPr>
            <p:nvPr/>
          </p:nvSpPr>
          <p:spPr bwMode="auto">
            <a:xfrm>
              <a:off x="1297" y="343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20"/>
            <p:cNvSpPr>
              <a:spLocks noChangeShapeType="1"/>
            </p:cNvSpPr>
            <p:nvPr/>
          </p:nvSpPr>
          <p:spPr bwMode="auto">
            <a:xfrm>
              <a:off x="1297" y="344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21"/>
            <p:cNvSpPr>
              <a:spLocks noChangeShapeType="1"/>
            </p:cNvSpPr>
            <p:nvPr/>
          </p:nvSpPr>
          <p:spPr bwMode="auto">
            <a:xfrm>
              <a:off x="1297" y="304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22"/>
            <p:cNvSpPr>
              <a:spLocks noChangeShapeType="1"/>
            </p:cNvSpPr>
            <p:nvPr/>
          </p:nvSpPr>
          <p:spPr bwMode="auto">
            <a:xfrm>
              <a:off x="1297" y="305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Line 23"/>
            <p:cNvSpPr>
              <a:spLocks noChangeShapeType="1"/>
            </p:cNvSpPr>
            <p:nvPr/>
          </p:nvSpPr>
          <p:spPr bwMode="auto">
            <a:xfrm>
              <a:off x="1297" y="265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Line 24"/>
            <p:cNvSpPr>
              <a:spLocks noChangeShapeType="1"/>
            </p:cNvSpPr>
            <p:nvPr/>
          </p:nvSpPr>
          <p:spPr bwMode="auto">
            <a:xfrm>
              <a:off x="1297" y="266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Line 25"/>
            <p:cNvSpPr>
              <a:spLocks noChangeShapeType="1"/>
            </p:cNvSpPr>
            <p:nvPr/>
          </p:nvSpPr>
          <p:spPr bwMode="auto">
            <a:xfrm>
              <a:off x="1297" y="188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9" name="Line 26"/>
            <p:cNvSpPr>
              <a:spLocks noChangeShapeType="1"/>
            </p:cNvSpPr>
            <p:nvPr/>
          </p:nvSpPr>
          <p:spPr bwMode="auto">
            <a:xfrm>
              <a:off x="1297" y="189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" name="Line 27"/>
            <p:cNvSpPr>
              <a:spLocks noChangeShapeType="1"/>
            </p:cNvSpPr>
            <p:nvPr/>
          </p:nvSpPr>
          <p:spPr bwMode="auto">
            <a:xfrm>
              <a:off x="1297" y="149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Line 28"/>
            <p:cNvSpPr>
              <a:spLocks noChangeShapeType="1"/>
            </p:cNvSpPr>
            <p:nvPr/>
          </p:nvSpPr>
          <p:spPr bwMode="auto">
            <a:xfrm>
              <a:off x="1297" y="150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Line 29"/>
            <p:cNvSpPr>
              <a:spLocks noChangeShapeType="1"/>
            </p:cNvSpPr>
            <p:nvPr/>
          </p:nvSpPr>
          <p:spPr bwMode="auto">
            <a:xfrm>
              <a:off x="1297" y="110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Line 30"/>
            <p:cNvSpPr>
              <a:spLocks noChangeShapeType="1"/>
            </p:cNvSpPr>
            <p:nvPr/>
          </p:nvSpPr>
          <p:spPr bwMode="auto">
            <a:xfrm>
              <a:off x="1297" y="1111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4" name="Line 31"/>
            <p:cNvSpPr>
              <a:spLocks noChangeShapeType="1"/>
            </p:cNvSpPr>
            <p:nvPr/>
          </p:nvSpPr>
          <p:spPr bwMode="auto">
            <a:xfrm>
              <a:off x="1297" y="2263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Line 32"/>
            <p:cNvSpPr>
              <a:spLocks noChangeShapeType="1"/>
            </p:cNvSpPr>
            <p:nvPr/>
          </p:nvSpPr>
          <p:spPr bwMode="auto">
            <a:xfrm>
              <a:off x="1297" y="2269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Line 33"/>
            <p:cNvSpPr>
              <a:spLocks noChangeShapeType="1"/>
            </p:cNvSpPr>
            <p:nvPr/>
          </p:nvSpPr>
          <p:spPr bwMode="auto">
            <a:xfrm>
              <a:off x="1297" y="2275"/>
              <a:ext cx="3410" cy="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>
              <a:off x="1297" y="2281"/>
              <a:ext cx="341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8" name="Rectangle 35"/>
            <p:cNvSpPr>
              <a:spLocks noChangeArrowheads="1"/>
            </p:cNvSpPr>
            <p:nvPr/>
          </p:nvSpPr>
          <p:spPr bwMode="auto">
            <a:xfrm>
              <a:off x="4654" y="2083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Freeform 36"/>
            <p:cNvSpPr>
              <a:spLocks/>
            </p:cNvSpPr>
            <p:nvPr/>
          </p:nvSpPr>
          <p:spPr bwMode="auto">
            <a:xfrm>
              <a:off x="4680" y="2221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0" name="Line 37"/>
            <p:cNvSpPr>
              <a:spLocks noChangeShapeType="1"/>
            </p:cNvSpPr>
            <p:nvPr/>
          </p:nvSpPr>
          <p:spPr bwMode="auto">
            <a:xfrm flipV="1">
              <a:off x="2996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Line 38"/>
            <p:cNvSpPr>
              <a:spLocks noChangeShapeType="1"/>
            </p:cNvSpPr>
            <p:nvPr/>
          </p:nvSpPr>
          <p:spPr bwMode="auto">
            <a:xfrm flipV="1">
              <a:off x="2998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2" name="Line 39"/>
            <p:cNvSpPr>
              <a:spLocks noChangeShapeType="1"/>
            </p:cNvSpPr>
            <p:nvPr/>
          </p:nvSpPr>
          <p:spPr bwMode="auto">
            <a:xfrm flipV="1">
              <a:off x="3001" y="715"/>
              <a:ext cx="0" cy="312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Line 40"/>
            <p:cNvSpPr>
              <a:spLocks noChangeShapeType="1"/>
            </p:cNvSpPr>
            <p:nvPr/>
          </p:nvSpPr>
          <p:spPr bwMode="auto">
            <a:xfrm flipV="1">
              <a:off x="3004" y="715"/>
              <a:ext cx="0" cy="31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Rectangle 41"/>
            <p:cNvSpPr>
              <a:spLocks noChangeArrowheads="1"/>
            </p:cNvSpPr>
            <p:nvPr/>
          </p:nvSpPr>
          <p:spPr bwMode="auto">
            <a:xfrm>
              <a:off x="3031" y="703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>
              <a:off x="2978" y="721"/>
              <a:ext cx="46" cy="54"/>
            </a:xfrm>
            <a:custGeom>
              <a:avLst/>
              <a:gdLst>
                <a:gd name="T0" fmla="*/ 0 w 46"/>
                <a:gd name="T1" fmla="*/ 54 h 54"/>
                <a:gd name="T2" fmla="*/ 23 w 46"/>
                <a:gd name="T3" fmla="*/ 0 h 54"/>
                <a:gd name="T4" fmla="*/ 46 w 46"/>
                <a:gd name="T5" fmla="*/ 54 h 54"/>
                <a:gd name="T6" fmla="*/ 0 w 46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54">
                  <a:moveTo>
                    <a:pt x="0" y="54"/>
                  </a:moveTo>
                  <a:lnTo>
                    <a:pt x="23" y="0"/>
                  </a:lnTo>
                  <a:lnTo>
                    <a:pt x="46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Rectangle 44"/>
            <p:cNvSpPr>
              <a:spLocks noChangeArrowheads="1"/>
            </p:cNvSpPr>
            <p:nvPr/>
          </p:nvSpPr>
          <p:spPr bwMode="auto">
            <a:xfrm>
              <a:off x="3011" y="2317"/>
              <a:ext cx="5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47"/>
            <p:cNvSpPr>
              <a:spLocks noChangeArrowheads="1"/>
            </p:cNvSpPr>
            <p:nvPr/>
          </p:nvSpPr>
          <p:spPr bwMode="auto">
            <a:xfrm>
              <a:off x="1295" y="715"/>
              <a:ext cx="3412" cy="3126"/>
            </a:xfrm>
            <a:prstGeom prst="rect">
              <a:avLst/>
            </a:prstGeom>
            <a:noFill/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02" y="0"/>
            <a:ext cx="7499176" cy="634082"/>
          </a:xfrm>
        </p:spPr>
        <p:txBody>
          <a:bodyPr/>
          <a:lstStyle/>
          <a:p>
            <a:r>
              <a:rPr lang="en-CA" dirty="0"/>
              <a:t>II) Components of a Parabola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044678" y="555498"/>
            <a:ext cx="4919864" cy="17851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b="0" dirty="0">
                <a:solidFill>
                  <a:srgbClr val="FF0000"/>
                </a:solidFill>
              </a:rPr>
              <a:t>Vertex:</a:t>
            </a:r>
            <a:r>
              <a:rPr lang="en-CA" sz="2200" b="0" dirty="0"/>
              <a:t> </a:t>
            </a:r>
            <a:r>
              <a:rPr lang="en-CA" sz="2100" b="0" dirty="0"/>
              <a:t>The coordinates of the </a:t>
            </a:r>
            <a:r>
              <a:rPr lang="en-CA" sz="2100" dirty="0"/>
              <a:t> max / or min point of a parabola</a:t>
            </a:r>
            <a:r>
              <a:rPr lang="en-CA" sz="2100" b="0" dirty="0"/>
              <a:t>.  Vertex is in the middle between the 2 </a:t>
            </a:r>
            <a:r>
              <a:rPr lang="en-CA" sz="2100" dirty="0"/>
              <a:t>x-intercepts. Always provide the vertex as a coordinate </a:t>
            </a:r>
            <a:r>
              <a:rPr lang="en-CA" sz="2100" i="1" dirty="0"/>
              <a:t>(</a:t>
            </a:r>
            <a:r>
              <a:rPr lang="en-CA" sz="2100" i="1" dirty="0" err="1"/>
              <a:t>x,y</a:t>
            </a:r>
            <a:r>
              <a:rPr lang="en-CA" sz="2100" i="1" dirty="0"/>
              <a:t>)</a:t>
            </a:r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1847646" y="4946766"/>
            <a:ext cx="180000" cy="180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13"/>
              <p:cNvSpPr txBox="1">
                <a:spLocks noChangeArrowheads="1"/>
              </p:cNvSpPr>
              <p:nvPr/>
            </p:nvSpPr>
            <p:spPr bwMode="auto">
              <a:xfrm>
                <a:off x="4070777" y="2307037"/>
                <a:ext cx="5011515" cy="172354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CA" sz="2200" b="0" dirty="0">
                    <a:solidFill>
                      <a:srgbClr val="FF0000"/>
                    </a:solidFill>
                  </a:rPr>
                  <a:t>Axis of Symmetry:</a:t>
                </a:r>
                <a:r>
                  <a:rPr lang="en-CA" sz="2200" b="0" dirty="0"/>
                  <a:t> </a:t>
                </a:r>
                <a:r>
                  <a:rPr lang="en-CA" sz="2100" b="0" dirty="0"/>
                  <a:t>(AOS)  A vertical line that cuts the graph in half (middle).  </a:t>
                </a:r>
                <a:r>
                  <a:rPr lang="en-CA" sz="2100" dirty="0"/>
                  <a:t>Always provide the AOS as an equation in the form of </a:t>
                </a:r>
                <a14:m>
                  <m:oMath xmlns:m="http://schemas.openxmlformats.org/officeDocument/2006/math"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sz="21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100" dirty="0"/>
                  <a:t>.  AOS and vertex have the same value!</a:t>
                </a:r>
                <a:endParaRPr lang="en-CA" sz="2100" b="0" dirty="0"/>
              </a:p>
            </p:txBody>
          </p:sp>
        </mc:Choice>
        <mc:Fallback xmlns="">
          <p:sp>
            <p:nvSpPr>
              <p:cNvPr id="7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70777" y="2307037"/>
                <a:ext cx="5011515" cy="1723549"/>
              </a:xfrm>
              <a:prstGeom prst="rect">
                <a:avLst/>
              </a:prstGeom>
              <a:blipFill>
                <a:blip r:embed="rId4"/>
                <a:stretch>
                  <a:fillRect l="-1582" t="-2120" r="-973" b="-600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ine 14"/>
          <p:cNvSpPr>
            <a:spLocks noChangeShapeType="1"/>
          </p:cNvSpPr>
          <p:nvPr/>
        </p:nvSpPr>
        <p:spPr bwMode="auto">
          <a:xfrm flipV="1">
            <a:off x="1928381" y="812526"/>
            <a:ext cx="15875" cy="5021288"/>
          </a:xfrm>
          <a:prstGeom prst="line">
            <a:avLst/>
          </a:prstGeom>
          <a:noFill/>
          <a:ln w="2921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5"/>
              <p:cNvSpPr txBox="1">
                <a:spLocks noChangeArrowheads="1"/>
              </p:cNvSpPr>
              <p:nvPr/>
            </p:nvSpPr>
            <p:spPr bwMode="auto">
              <a:xfrm>
                <a:off x="4151274" y="4198305"/>
                <a:ext cx="5007072" cy="107721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CA" sz="2200" b="0" dirty="0">
                    <a:solidFill>
                      <a:srgbClr val="FF0000"/>
                    </a:solidFill>
                  </a:rPr>
                  <a:t>X intercepts:</a:t>
                </a:r>
                <a:r>
                  <a:rPr lang="en-CA" sz="2200" b="0" dirty="0"/>
                  <a:t> </a:t>
                </a:r>
                <a:r>
                  <a:rPr lang="en-CA" sz="2100" b="0" dirty="0"/>
                  <a:t>intersection between parabola and the X axis.  Make </a:t>
                </a:r>
                <a14:m>
                  <m:oMath xmlns:m="http://schemas.openxmlformats.org/officeDocument/2006/math">
                    <m:r>
                      <a:rPr lang="en-CA" sz="21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100" b="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CA" sz="2100" b="0" dirty="0"/>
                  <a:t> and solve for “</a:t>
                </a:r>
                <a:r>
                  <a:rPr lang="en-CA" sz="2100" b="0" i="1" dirty="0"/>
                  <a:t>x</a:t>
                </a:r>
                <a:r>
                  <a:rPr lang="en-CA" sz="2100" b="0" dirty="0"/>
                  <a:t>”. Provide as coordinate</a:t>
                </a:r>
              </a:p>
            </p:txBody>
          </p:sp>
        </mc:Choice>
        <mc:Fallback xmlns="">
          <p:sp>
            <p:nvSpPr>
              <p:cNvPr id="9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51274" y="4198305"/>
                <a:ext cx="5007072" cy="1077218"/>
              </a:xfrm>
              <a:prstGeom prst="rect">
                <a:avLst/>
              </a:prstGeom>
              <a:blipFill>
                <a:blip r:embed="rId5"/>
                <a:stretch>
                  <a:fillRect l="-1583" t="-3977" r="-974" b="-965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16"/>
          <p:cNvSpPr>
            <a:spLocks noChangeArrowheads="1"/>
          </p:cNvSpPr>
          <p:nvPr/>
        </p:nvSpPr>
        <p:spPr bwMode="auto">
          <a:xfrm>
            <a:off x="2727489" y="3222449"/>
            <a:ext cx="180000" cy="180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998771" y="3211229"/>
            <a:ext cx="180000" cy="180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4158197" y="5542653"/>
            <a:ext cx="4755801" cy="11079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b="0" dirty="0">
                <a:solidFill>
                  <a:srgbClr val="FF0000"/>
                </a:solidFill>
              </a:rPr>
              <a:t>Y intercept:</a:t>
            </a:r>
            <a:r>
              <a:rPr lang="en-CA" sz="2200" b="0" dirty="0"/>
              <a:t> </a:t>
            </a:r>
            <a:r>
              <a:rPr lang="en-CA" sz="2100" b="0" dirty="0"/>
              <a:t>intersection between parabola and the y axis.  Look at the constant term “c”.  Coordinate </a:t>
            </a:r>
          </a:p>
        </p:txBody>
      </p:sp>
      <p:sp>
        <p:nvSpPr>
          <p:cNvPr id="13" name="Oval 19"/>
          <p:cNvSpPr>
            <a:spLocks noChangeArrowheads="1"/>
          </p:cNvSpPr>
          <p:nvPr/>
        </p:nvSpPr>
        <p:spPr bwMode="auto">
          <a:xfrm>
            <a:off x="2114823" y="4790137"/>
            <a:ext cx="180000" cy="180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14" name="Group 13"/>
          <p:cNvGrpSpPr/>
          <p:nvPr/>
        </p:nvGrpSpPr>
        <p:grpSpPr>
          <a:xfrm>
            <a:off x="661079" y="1099523"/>
            <a:ext cx="2534535" cy="3971750"/>
            <a:chOff x="3100388" y="1106488"/>
            <a:chExt cx="3327400" cy="3743325"/>
          </a:xfrm>
        </p:grpSpPr>
        <p:sp>
          <p:nvSpPr>
            <p:cNvPr id="15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075686"/>
              </p:ext>
            </p:extLst>
          </p:nvPr>
        </p:nvGraphicFramePr>
        <p:xfrm>
          <a:off x="0" y="3397473"/>
          <a:ext cx="982638" cy="437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253800" progId="Equation.DSMT4">
                  <p:embed/>
                </p:oleObj>
              </mc:Choice>
              <mc:Fallback>
                <p:oleObj name="Equation" r:id="rId6" imgW="571320" imgH="25380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97473"/>
                        <a:ext cx="982638" cy="43797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1176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759046"/>
              </p:ext>
            </p:extLst>
          </p:nvPr>
        </p:nvGraphicFramePr>
        <p:xfrm>
          <a:off x="2806188" y="3327371"/>
          <a:ext cx="8080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53800" progId="Equation.DSMT4">
                  <p:embed/>
                </p:oleObj>
              </mc:Choice>
              <mc:Fallback>
                <p:oleObj name="Equation" r:id="rId8" imgW="469800" imgH="253800" progId="Equation.DSMT4">
                  <p:embed/>
                  <p:pic>
                    <p:nvPicPr>
                      <p:cNvPr id="6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188" y="3327371"/>
                        <a:ext cx="808037" cy="4381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1176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040035"/>
              </p:ext>
            </p:extLst>
          </p:nvPr>
        </p:nvGraphicFramePr>
        <p:xfrm>
          <a:off x="1154965" y="5065147"/>
          <a:ext cx="11160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53800" progId="Equation.DSMT4">
                  <p:embed/>
                </p:oleObj>
              </mc:Choice>
              <mc:Fallback>
                <p:oleObj name="Equation" r:id="rId10" imgW="647640" imgH="253800" progId="Equation.DSMT4">
                  <p:embed/>
                  <p:pic>
                    <p:nvPicPr>
                      <p:cNvPr id="61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965" y="5065147"/>
                        <a:ext cx="1116013" cy="4381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1176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810548"/>
              </p:ext>
            </p:extLst>
          </p:nvPr>
        </p:nvGraphicFramePr>
        <p:xfrm>
          <a:off x="2311425" y="4641821"/>
          <a:ext cx="9620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53800" progId="Equation.DSMT4">
                  <p:embed/>
                </p:oleObj>
              </mc:Choice>
              <mc:Fallback>
                <p:oleObj name="Equation" r:id="rId12" imgW="558720" imgH="253800" progId="Equation.DSMT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25" y="4641821"/>
                        <a:ext cx="962025" cy="43815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1176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662753"/>
              </p:ext>
            </p:extLst>
          </p:nvPr>
        </p:nvGraphicFramePr>
        <p:xfrm>
          <a:off x="1478550" y="5721022"/>
          <a:ext cx="113579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696" imgH="177723" progId="Equation.DSMT4">
                  <p:embed/>
                </p:oleObj>
              </mc:Choice>
              <mc:Fallback>
                <p:oleObj name="Equation" r:id="rId14" imgW="469696" imgH="177723" progId="Equation.DSMT4">
                  <p:embed/>
                  <p:pic>
                    <p:nvPicPr>
                      <p:cNvPr id="63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550" y="5721022"/>
                        <a:ext cx="1135796" cy="432048"/>
                      </a:xfrm>
                      <a:prstGeom prst="rect">
                        <a:avLst/>
                      </a:prstGeom>
                      <a:solidFill>
                        <a:schemeClr val="bg1">
                          <a:alpha val="61176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050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CAFF-2F58-42FE-9EFB-4F2266BD4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47" y="173662"/>
            <a:ext cx="7467600" cy="488297"/>
          </a:xfrm>
        </p:spPr>
        <p:txBody>
          <a:bodyPr>
            <a:normAutofit fontScale="90000"/>
          </a:bodyPr>
          <a:lstStyle/>
          <a:p>
            <a:r>
              <a:rPr lang="en-CA" dirty="0"/>
              <a:t>How to Find the Vertex: X.A.V.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64499-F103-48AA-B000-4CDE10AB42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3781" y="691410"/>
            <a:ext cx="8709239" cy="2242524"/>
          </a:xfrm>
        </p:spPr>
        <p:txBody>
          <a:bodyPr>
            <a:normAutofit lnSpcReduction="10000"/>
          </a:bodyPr>
          <a:lstStyle/>
          <a:p>
            <a:r>
              <a:rPr lang="en-CA" dirty="0"/>
              <a:t>When finding the vertex, use the steps “X.A.V”</a:t>
            </a:r>
          </a:p>
          <a:p>
            <a:pPr lvl="1"/>
            <a:r>
              <a:rPr lang="en-CA" dirty="0"/>
              <a:t>First find the “X” intercepts</a:t>
            </a:r>
          </a:p>
          <a:p>
            <a:pPr lvl="1"/>
            <a:r>
              <a:rPr lang="en-CA" dirty="0"/>
              <a:t>Second, get the Axis of Symmetry by taking the average of the x-intercepts.  Vertex is always in the middle</a:t>
            </a:r>
          </a:p>
          <a:p>
            <a:pPr lvl="1"/>
            <a:r>
              <a:rPr lang="en-CA" dirty="0"/>
              <a:t>Third, plug the average into the equation to get the </a:t>
            </a:r>
            <a:br>
              <a:rPr lang="en-CA" dirty="0"/>
            </a:br>
            <a:r>
              <a:rPr lang="en-CA" dirty="0"/>
              <a:t>y-coordinate of the vertex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C84DA5-A091-46A3-B943-7B1782B2603D}"/>
              </a:ext>
            </a:extLst>
          </p:cNvPr>
          <p:cNvSpPr txBox="1">
            <a:spLocks/>
          </p:cNvSpPr>
          <p:nvPr/>
        </p:nvSpPr>
        <p:spPr>
          <a:xfrm>
            <a:off x="76667" y="2773586"/>
            <a:ext cx="8709239" cy="50254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the vertex of the following equations: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48DFDA2-5D25-47C0-BD17-7579FA146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017619"/>
              </p:ext>
            </p:extLst>
          </p:nvPr>
        </p:nvGraphicFramePr>
        <p:xfrm>
          <a:off x="1179612" y="3227923"/>
          <a:ext cx="1880730" cy="367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8200" imgH="228600" progId="Equation.DSMT4">
                  <p:embed/>
                </p:oleObj>
              </mc:Choice>
              <mc:Fallback>
                <p:oleObj name="Equation" r:id="rId3" imgW="11682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48DFDA2-5D25-47C0-BD17-7579FA146B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9612" y="3227923"/>
                        <a:ext cx="1880730" cy="3679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5B95FD2-899E-40C1-B031-C23C44AD07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242147"/>
              </p:ext>
            </p:extLst>
          </p:nvPr>
        </p:nvGraphicFramePr>
        <p:xfrm>
          <a:off x="5178425" y="3224213"/>
          <a:ext cx="1860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600" imgH="228600" progId="Equation.DSMT4">
                  <p:embed/>
                </p:oleObj>
              </mc:Choice>
              <mc:Fallback>
                <p:oleObj name="Equation" r:id="rId5" imgW="115560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5B95FD2-899E-40C1-B031-C23C44AD07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78425" y="3224213"/>
                        <a:ext cx="186055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E523F34-FDA2-4787-B4A8-1871BAA9D08B}"/>
              </a:ext>
            </a:extLst>
          </p:cNvPr>
          <p:cNvSpPr txBox="1"/>
          <p:nvPr/>
        </p:nvSpPr>
        <p:spPr>
          <a:xfrm>
            <a:off x="57106" y="3641704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: X-int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7163451-3385-41D3-984D-6911FB63F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26666"/>
              </p:ext>
            </p:extLst>
          </p:nvPr>
        </p:nvGraphicFramePr>
        <p:xfrm>
          <a:off x="1422293" y="3648163"/>
          <a:ext cx="16557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520" imgH="203040" progId="Equation.DSMT4">
                  <p:embed/>
                </p:oleObj>
              </mc:Choice>
              <mc:Fallback>
                <p:oleObj name="Equation" r:id="rId7" imgW="10285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7163451-3385-41D3-984D-6911FB63FB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22293" y="3648163"/>
                        <a:ext cx="1655762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3B2C25F-9EFB-470B-B0D6-F77B8CD801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598788"/>
              </p:ext>
            </p:extLst>
          </p:nvPr>
        </p:nvGraphicFramePr>
        <p:xfrm>
          <a:off x="1427250" y="3961757"/>
          <a:ext cx="18192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253800" progId="Equation.DSMT4">
                  <p:embed/>
                </p:oleObj>
              </mc:Choice>
              <mc:Fallback>
                <p:oleObj name="Equation" r:id="rId9" imgW="113004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3B2C25F-9EFB-470B-B0D6-F77B8CD801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27250" y="3961757"/>
                        <a:ext cx="1819275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43DE48E-03C8-4B84-85F5-E16F7CE88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34774"/>
              </p:ext>
            </p:extLst>
          </p:nvPr>
        </p:nvGraphicFramePr>
        <p:xfrm>
          <a:off x="1900686" y="4348483"/>
          <a:ext cx="13081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520" imgH="203040" progId="Equation.DSMT4">
                  <p:embed/>
                </p:oleObj>
              </mc:Choice>
              <mc:Fallback>
                <p:oleObj name="Equation" r:id="rId11" imgW="81252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43DE48E-03C8-4B84-85F5-E16F7CE882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00686" y="4348483"/>
                        <a:ext cx="1308100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619C10A-C538-4FA4-AB88-9C757589189E}"/>
              </a:ext>
            </a:extLst>
          </p:cNvPr>
          <p:cNvSpPr txBox="1"/>
          <p:nvPr/>
        </p:nvSpPr>
        <p:spPr>
          <a:xfrm>
            <a:off x="35602" y="4663625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2</a:t>
            </a:r>
            <a:r>
              <a:rPr lang="en-CA" baseline="30000" dirty="0">
                <a:solidFill>
                  <a:srgbClr val="FF0000"/>
                </a:solidFill>
              </a:rPr>
              <a:t>nd</a:t>
            </a:r>
            <a:r>
              <a:rPr lang="en-CA" dirty="0">
                <a:solidFill>
                  <a:srgbClr val="FF0000"/>
                </a:solidFill>
              </a:rPr>
              <a:t>:  AOS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E93D5CA-FB57-449D-83D1-D4074517A8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864368"/>
              </p:ext>
            </p:extLst>
          </p:nvPr>
        </p:nvGraphicFramePr>
        <p:xfrm>
          <a:off x="1373703" y="4782923"/>
          <a:ext cx="13081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431640" progId="Equation.DSMT4">
                  <p:embed/>
                </p:oleObj>
              </mc:Choice>
              <mc:Fallback>
                <p:oleObj name="Equation" r:id="rId13" imgW="812520" imgH="431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E93D5CA-FB57-449D-83D1-D4074517A8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373703" y="4782923"/>
                        <a:ext cx="1308100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7CF8ED8-1009-4C55-AFD5-8D5542FC0D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952798"/>
              </p:ext>
            </p:extLst>
          </p:nvPr>
        </p:nvGraphicFramePr>
        <p:xfrm>
          <a:off x="2648135" y="4842284"/>
          <a:ext cx="43021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00" imgH="393480" progId="Equation.DSMT4">
                  <p:embed/>
                </p:oleObj>
              </mc:Choice>
              <mc:Fallback>
                <p:oleObj name="Equation" r:id="rId15" imgW="2664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7CF8ED8-1009-4C55-AFD5-8D5542FC0D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48135" y="4842284"/>
                        <a:ext cx="430212" cy="63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145F251-83FE-4C82-815A-44923A05C5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429078"/>
              </p:ext>
            </p:extLst>
          </p:nvPr>
        </p:nvGraphicFramePr>
        <p:xfrm>
          <a:off x="3076049" y="4996593"/>
          <a:ext cx="349250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40" imgH="164880" progId="Equation.DSMT4">
                  <p:embed/>
                </p:oleObj>
              </mc:Choice>
              <mc:Fallback>
                <p:oleObj name="Equation" r:id="rId17" imgW="21564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C145F251-83FE-4C82-815A-44923A05C5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076049" y="4996593"/>
                        <a:ext cx="349250" cy="265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655BE39-2D63-4C73-8475-64EE5510930D}"/>
              </a:ext>
            </a:extLst>
          </p:cNvPr>
          <p:cNvSpPr txBox="1"/>
          <p:nvPr/>
        </p:nvSpPr>
        <p:spPr>
          <a:xfrm>
            <a:off x="-21431" y="5567740"/>
            <a:ext cx="151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3</a:t>
            </a:r>
            <a:r>
              <a:rPr lang="en-CA" baseline="30000" dirty="0">
                <a:solidFill>
                  <a:srgbClr val="FF0000"/>
                </a:solidFill>
              </a:rPr>
              <a:t>rd</a:t>
            </a:r>
            <a:r>
              <a:rPr lang="en-CA" dirty="0">
                <a:solidFill>
                  <a:srgbClr val="FF0000"/>
                </a:solidFill>
              </a:rPr>
              <a:t> : Vertex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B57B8CD-EC1D-4A98-921B-04FD97397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92889"/>
              </p:ext>
            </p:extLst>
          </p:nvPr>
        </p:nvGraphicFramePr>
        <p:xfrm>
          <a:off x="1499964" y="5515072"/>
          <a:ext cx="19827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31560" imgH="279360" progId="Equation.DSMT4">
                  <p:embed/>
                </p:oleObj>
              </mc:Choice>
              <mc:Fallback>
                <p:oleObj name="Equation" r:id="rId19" imgW="123156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B57B8CD-EC1D-4A98-921B-04FD973973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499964" y="5515072"/>
                        <a:ext cx="1982788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7CD7385-0E68-4389-8F75-7FBC82B499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168551"/>
              </p:ext>
            </p:extLst>
          </p:nvPr>
        </p:nvGraphicFramePr>
        <p:xfrm>
          <a:off x="1487839" y="5968357"/>
          <a:ext cx="13906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63280" imgH="203040" progId="Equation.DSMT4">
                  <p:embed/>
                </p:oleObj>
              </mc:Choice>
              <mc:Fallback>
                <p:oleObj name="Equation" r:id="rId21" imgW="8632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7CD7385-0E68-4389-8F75-7FBC82B499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487839" y="5968357"/>
                        <a:ext cx="1390650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A2CE34F-064B-4783-88B2-8A5C16E2EA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3068064"/>
              </p:ext>
            </p:extLst>
          </p:nvPr>
        </p:nvGraphicFramePr>
        <p:xfrm>
          <a:off x="2863471" y="5969809"/>
          <a:ext cx="65405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6080" imgH="177480" progId="Equation.DSMT4">
                  <p:embed/>
                </p:oleObj>
              </mc:Choice>
              <mc:Fallback>
                <p:oleObj name="Equation" r:id="rId23" imgW="4060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A2CE34F-064B-4783-88B2-8A5C16E2EA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863471" y="5969809"/>
                        <a:ext cx="654050" cy="287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CE94049-1D4C-488D-86B6-0F9EF7AAD5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844831"/>
              </p:ext>
            </p:extLst>
          </p:nvPr>
        </p:nvGraphicFramePr>
        <p:xfrm>
          <a:off x="1731330" y="6331934"/>
          <a:ext cx="14303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88840" imgH="253800" progId="Equation.DSMT4">
                  <p:embed/>
                </p:oleObj>
              </mc:Choice>
              <mc:Fallback>
                <p:oleObj name="Equation" r:id="rId25" imgW="88884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CE94049-1D4C-488D-86B6-0F9EF7AAD5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731330" y="6331934"/>
                        <a:ext cx="1430338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7BDBB97-6201-4031-9F14-1436B8CFAE64}"/>
              </a:ext>
            </a:extLst>
          </p:cNvPr>
          <p:cNvSpPr txBox="1"/>
          <p:nvPr/>
        </p:nvSpPr>
        <p:spPr>
          <a:xfrm>
            <a:off x="4163418" y="3605152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: X-int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B845B82-A404-443E-9EEA-FC976916ED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813058"/>
              </p:ext>
            </p:extLst>
          </p:nvPr>
        </p:nvGraphicFramePr>
        <p:xfrm>
          <a:off x="5545138" y="3605213"/>
          <a:ext cx="15763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77760" imgH="203040" progId="Equation.DSMT4">
                  <p:embed/>
                </p:oleObj>
              </mc:Choice>
              <mc:Fallback>
                <p:oleObj name="Equation" r:id="rId27" imgW="97776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B845B82-A404-443E-9EEA-FC976916E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545138" y="3605213"/>
                        <a:ext cx="1576387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8C62FC9-8001-44DC-9F0F-97182E8BF9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646855"/>
              </p:ext>
            </p:extLst>
          </p:nvPr>
        </p:nvGraphicFramePr>
        <p:xfrm>
          <a:off x="5430838" y="3925888"/>
          <a:ext cx="19812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31560" imgH="253800" progId="Equation.DSMT4">
                  <p:embed/>
                </p:oleObj>
              </mc:Choice>
              <mc:Fallback>
                <p:oleObj name="Equation" r:id="rId29" imgW="123156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8C62FC9-8001-44DC-9F0F-97182E8BF9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430838" y="3925888"/>
                        <a:ext cx="1981200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7081348-7A15-4D23-931C-D30F854754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693794"/>
              </p:ext>
            </p:extLst>
          </p:nvPr>
        </p:nvGraphicFramePr>
        <p:xfrm>
          <a:off x="5975350" y="4299039"/>
          <a:ext cx="132873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25480" imgH="228600" progId="Equation.DSMT4">
                  <p:embed/>
                </p:oleObj>
              </mc:Choice>
              <mc:Fallback>
                <p:oleObj name="Equation" r:id="rId31" imgW="82548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7081348-7A15-4D23-931C-D30F854754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975350" y="4299039"/>
                        <a:ext cx="1328738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7ACB4271-9BF0-4A89-9515-E96697E68B71}"/>
              </a:ext>
            </a:extLst>
          </p:cNvPr>
          <p:cNvSpPr txBox="1"/>
          <p:nvPr/>
        </p:nvSpPr>
        <p:spPr>
          <a:xfrm>
            <a:off x="4141914" y="4627073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2</a:t>
            </a:r>
            <a:r>
              <a:rPr lang="en-CA" baseline="30000" dirty="0">
                <a:solidFill>
                  <a:srgbClr val="FF0000"/>
                </a:solidFill>
              </a:rPr>
              <a:t>nd</a:t>
            </a:r>
            <a:r>
              <a:rPr lang="en-CA" dirty="0">
                <a:solidFill>
                  <a:srgbClr val="FF0000"/>
                </a:solidFill>
              </a:rPr>
              <a:t>:  AOS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4AA6F05F-256E-4BB3-88E5-23F7B834D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086651"/>
              </p:ext>
            </p:extLst>
          </p:nvPr>
        </p:nvGraphicFramePr>
        <p:xfrm>
          <a:off x="5467350" y="4756150"/>
          <a:ext cx="128746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99920" imgH="419040" progId="Equation.DSMT4">
                  <p:embed/>
                </p:oleObj>
              </mc:Choice>
              <mc:Fallback>
                <p:oleObj name="Equation" r:id="rId33" imgW="799920" imgH="419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4AA6F05F-256E-4BB3-88E5-23F7B834D2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467350" y="4756150"/>
                        <a:ext cx="1287463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8D5D0F4-ECF1-4864-8657-5B15530EB6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802434"/>
              </p:ext>
            </p:extLst>
          </p:nvPr>
        </p:nvGraphicFramePr>
        <p:xfrm>
          <a:off x="6732588" y="4795838"/>
          <a:ext cx="4302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66400" imgH="406080" progId="Equation.DSMT4">
                  <p:embed/>
                </p:oleObj>
              </mc:Choice>
              <mc:Fallback>
                <p:oleObj name="Equation" r:id="rId35" imgW="266400" imgH="4060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B8D5D0F4-ECF1-4864-8657-5B15530EB6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732588" y="4795838"/>
                        <a:ext cx="430212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DE89F3A1-324F-4430-BCF0-A760E1D04F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62498"/>
              </p:ext>
            </p:extLst>
          </p:nvPr>
        </p:nvGraphicFramePr>
        <p:xfrm>
          <a:off x="7120650" y="4783227"/>
          <a:ext cx="53498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30120" imgH="393480" progId="Equation.DSMT4">
                  <p:embed/>
                </p:oleObj>
              </mc:Choice>
              <mc:Fallback>
                <p:oleObj name="Equation" r:id="rId37" imgW="330120" imgH="393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DE89F3A1-324F-4430-BCF0-A760E1D04F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7120650" y="4783227"/>
                        <a:ext cx="534987" cy="631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D4A42059-D85C-44CB-B55B-FD0AC90EE9B8}"/>
              </a:ext>
            </a:extLst>
          </p:cNvPr>
          <p:cNvSpPr txBox="1"/>
          <p:nvPr/>
        </p:nvSpPr>
        <p:spPr>
          <a:xfrm>
            <a:off x="4084881" y="5531188"/>
            <a:ext cx="151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3</a:t>
            </a:r>
            <a:r>
              <a:rPr lang="en-CA" baseline="30000" dirty="0">
                <a:solidFill>
                  <a:srgbClr val="FF0000"/>
                </a:solidFill>
              </a:rPr>
              <a:t>rd</a:t>
            </a:r>
            <a:r>
              <a:rPr lang="en-CA" dirty="0">
                <a:solidFill>
                  <a:srgbClr val="FF0000"/>
                </a:solidFill>
              </a:rPr>
              <a:t> : Vertex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3EF6908-CDA1-4930-A127-0CFF15ACE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075328"/>
              </p:ext>
            </p:extLst>
          </p:nvPr>
        </p:nvGraphicFramePr>
        <p:xfrm>
          <a:off x="5532438" y="5478463"/>
          <a:ext cx="20875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95280" imgH="279360" progId="Equation.DSMT4">
                  <p:embed/>
                </p:oleObj>
              </mc:Choice>
              <mc:Fallback>
                <p:oleObj name="Equation" r:id="rId39" imgW="1295280" imgH="2793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13EF6908-CDA1-4930-A127-0CFF15ACE5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532438" y="5478463"/>
                        <a:ext cx="2087562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0F23F557-F5C2-48D4-A670-80B473C57D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48516"/>
              </p:ext>
            </p:extLst>
          </p:nvPr>
        </p:nvGraphicFramePr>
        <p:xfrm>
          <a:off x="5500243" y="5918289"/>
          <a:ext cx="147161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914400" imgH="228600" progId="Equation.DSMT4">
                  <p:embed/>
                </p:oleObj>
              </mc:Choice>
              <mc:Fallback>
                <p:oleObj name="Equation" r:id="rId41" imgW="914400" imgH="2286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0F23F557-F5C2-48D4-A670-80B473C57D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5500243" y="5918289"/>
                        <a:ext cx="1471612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2D30B85-59C2-42A3-BFD7-7414B25F6B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692302"/>
              </p:ext>
            </p:extLst>
          </p:nvPr>
        </p:nvGraphicFramePr>
        <p:xfrm>
          <a:off x="6988556" y="5905678"/>
          <a:ext cx="8588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33160" imgH="228600" progId="Equation.DSMT4">
                  <p:embed/>
                </p:oleObj>
              </mc:Choice>
              <mc:Fallback>
                <p:oleObj name="Equation" r:id="rId43" imgW="53316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42D30B85-59C2-42A3-BFD7-7414B25F6B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6988556" y="5905678"/>
                        <a:ext cx="858837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F5476DA-8035-4BD4-BAF8-E868243909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995924"/>
              </p:ext>
            </p:extLst>
          </p:nvPr>
        </p:nvGraphicFramePr>
        <p:xfrm>
          <a:off x="5525124" y="6308903"/>
          <a:ext cx="21050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07880" imgH="253800" progId="Equation.DSMT4">
                  <p:embed/>
                </p:oleObj>
              </mc:Choice>
              <mc:Fallback>
                <p:oleObj name="Equation" r:id="rId45" imgW="130788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0F5476DA-8035-4BD4-BAF8-E868243909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525124" y="6308903"/>
                        <a:ext cx="210502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435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15" grpId="0"/>
      <p:bldP spid="20" grpId="0"/>
      <p:bldP spid="24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35F8D-FA9A-415C-B179-9E540917E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248" y="39021"/>
            <a:ext cx="7554552" cy="460248"/>
          </a:xfrm>
        </p:spPr>
        <p:txBody>
          <a:bodyPr>
            <a:normAutofit fontScale="90000"/>
          </a:bodyPr>
          <a:lstStyle/>
          <a:p>
            <a:r>
              <a:rPr lang="en-CA" dirty="0"/>
              <a:t>Steps for Graphing a Parabola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9410D-E38B-45CD-BED3-1137C0F3B9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0367" y="579209"/>
            <a:ext cx="8378261" cy="2079840"/>
          </a:xfrm>
        </p:spPr>
        <p:txBody>
          <a:bodyPr>
            <a:normAutofit/>
          </a:bodyPr>
          <a:lstStyle/>
          <a:p>
            <a:r>
              <a:rPr lang="en-CA" sz="2200" dirty="0"/>
              <a:t>First find the x-intercepts, A.O.S. and vertex (XAV)</a:t>
            </a:r>
          </a:p>
          <a:p>
            <a:r>
              <a:rPr lang="en-CA" sz="2200" dirty="0"/>
              <a:t>Plot these values onto the graph, including the y-intercept</a:t>
            </a:r>
          </a:p>
          <a:p>
            <a:r>
              <a:rPr lang="en-CA" sz="2200" dirty="0"/>
              <a:t>Use the leading coefficient to determine which way the graph opens (UP/Down)</a:t>
            </a:r>
          </a:p>
          <a:p>
            <a:r>
              <a:rPr lang="en-CA" sz="2200" dirty="0"/>
              <a:t>Plot some points near the vertex to get a better graph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D1648BA-80A7-4F41-AD80-B1A7B4BCD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99941"/>
              </p:ext>
            </p:extLst>
          </p:nvPr>
        </p:nvGraphicFramePr>
        <p:xfrm>
          <a:off x="1347044" y="3369499"/>
          <a:ext cx="2052067" cy="48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44700" imgH="482600" progId="Equation.DSMT4">
                  <p:embed/>
                </p:oleObj>
              </mc:Choice>
              <mc:Fallback>
                <p:oleObj name="Equation" r:id="rId3" imgW="2044700" imgH="4826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7D1648BA-80A7-4F41-AD80-B1A7B4BCD0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044" y="3369499"/>
                        <a:ext cx="2052067" cy="48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C81489-7E17-49A0-B5FF-52D84444CDF9}"/>
              </a:ext>
            </a:extLst>
          </p:cNvPr>
          <p:cNvSpPr txBox="1">
            <a:spLocks/>
          </p:cNvSpPr>
          <p:nvPr/>
        </p:nvSpPr>
        <p:spPr>
          <a:xfrm>
            <a:off x="127156" y="2594071"/>
            <a:ext cx="8378261" cy="777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Ex: Find the vertex of the equation and graph it.  Label the vertex, AOS, x-int, y-int, domain and range: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37374A-50B9-4B96-A763-2A5182CF0E60}"/>
              </a:ext>
            </a:extLst>
          </p:cNvPr>
          <p:cNvSpPr txBox="1"/>
          <p:nvPr/>
        </p:nvSpPr>
        <p:spPr>
          <a:xfrm>
            <a:off x="133011" y="3832436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: X-int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22AF374-CCC5-4670-8124-A6655515A6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04470"/>
              </p:ext>
            </p:extLst>
          </p:nvPr>
        </p:nvGraphicFramePr>
        <p:xfrm>
          <a:off x="1609687" y="3822700"/>
          <a:ext cx="13890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63280" imgH="203040" progId="Equation.DSMT4">
                  <p:embed/>
                </p:oleObj>
              </mc:Choice>
              <mc:Fallback>
                <p:oleObj name="Equation" r:id="rId5" imgW="86328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22AF374-CCC5-4670-8124-A6655515A6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9687" y="3822700"/>
                        <a:ext cx="1389062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DDF39C1-E807-4681-9F7D-DA4AFC1521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008865"/>
              </p:ext>
            </p:extLst>
          </p:nvPr>
        </p:nvGraphicFramePr>
        <p:xfrm>
          <a:off x="1492250" y="4152900"/>
          <a:ext cx="179863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17440" imgH="253800" progId="Equation.DSMT4">
                  <p:embed/>
                </p:oleObj>
              </mc:Choice>
              <mc:Fallback>
                <p:oleObj name="Equation" r:id="rId7" imgW="11174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DDF39C1-E807-4681-9F7D-DA4AFC1521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92250" y="4152900"/>
                        <a:ext cx="1798638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3C0579B-D209-4FAA-9EF7-A1DDA277B9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431064"/>
              </p:ext>
            </p:extLst>
          </p:nvPr>
        </p:nvGraphicFramePr>
        <p:xfrm>
          <a:off x="1956786" y="4539215"/>
          <a:ext cx="13081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203040" progId="Equation.DSMT4">
                  <p:embed/>
                </p:oleObj>
              </mc:Choice>
              <mc:Fallback>
                <p:oleObj name="Equation" r:id="rId9" imgW="8125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3C0579B-D209-4FAA-9EF7-A1DDA277B9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56786" y="4539215"/>
                        <a:ext cx="1308100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368D9DD-30BE-4C78-A6A4-4FAAC8400AB1}"/>
              </a:ext>
            </a:extLst>
          </p:cNvPr>
          <p:cNvSpPr txBox="1"/>
          <p:nvPr/>
        </p:nvSpPr>
        <p:spPr>
          <a:xfrm>
            <a:off x="113133" y="4854357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2</a:t>
            </a:r>
            <a:r>
              <a:rPr lang="en-CA" baseline="30000" dirty="0">
                <a:solidFill>
                  <a:srgbClr val="FF0000"/>
                </a:solidFill>
              </a:rPr>
              <a:t>nd</a:t>
            </a:r>
            <a:r>
              <a:rPr lang="en-CA" dirty="0">
                <a:solidFill>
                  <a:srgbClr val="FF0000"/>
                </a:solidFill>
              </a:rPr>
              <a:t>:  AOS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73EBB65-3428-4C16-A47E-BB7203618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762962"/>
              </p:ext>
            </p:extLst>
          </p:nvPr>
        </p:nvGraphicFramePr>
        <p:xfrm>
          <a:off x="1439863" y="4973638"/>
          <a:ext cx="12874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920" imgH="431640" progId="Equation.DSMT4">
                  <p:embed/>
                </p:oleObj>
              </mc:Choice>
              <mc:Fallback>
                <p:oleObj name="Equation" r:id="rId11" imgW="799920" imgH="431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73EBB65-3428-4C16-A47E-BB7203618B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39863" y="4973638"/>
                        <a:ext cx="1287462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4676FD1-F960-4A74-9F5B-6E2CE447F1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37532"/>
              </p:ext>
            </p:extLst>
          </p:nvPr>
        </p:nvGraphicFramePr>
        <p:xfrm>
          <a:off x="2632075" y="5205413"/>
          <a:ext cx="57308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177480" progId="Equation.DSMT4">
                  <p:embed/>
                </p:oleObj>
              </mc:Choice>
              <mc:Fallback>
                <p:oleObj name="Equation" r:id="rId13" imgW="3553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4676FD1-F960-4A74-9F5B-6E2CE447F1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32075" y="5205413"/>
                        <a:ext cx="573088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8F0F712-FE4A-4729-8269-CE9902C5A228}"/>
              </a:ext>
            </a:extLst>
          </p:cNvPr>
          <p:cNvSpPr txBox="1"/>
          <p:nvPr/>
        </p:nvSpPr>
        <p:spPr>
          <a:xfrm>
            <a:off x="56100" y="5758472"/>
            <a:ext cx="151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3</a:t>
            </a:r>
            <a:r>
              <a:rPr lang="en-CA" baseline="30000" dirty="0">
                <a:solidFill>
                  <a:srgbClr val="FF0000"/>
                </a:solidFill>
              </a:rPr>
              <a:t>rd</a:t>
            </a:r>
            <a:r>
              <a:rPr lang="en-CA" dirty="0">
                <a:solidFill>
                  <a:srgbClr val="FF0000"/>
                </a:solidFill>
              </a:rPr>
              <a:t> : Vertex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C54598E-4EF4-458A-B31E-8D9562B452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651180"/>
              </p:ext>
            </p:extLst>
          </p:nvPr>
        </p:nvGraphicFramePr>
        <p:xfrm>
          <a:off x="1473200" y="5705475"/>
          <a:ext cx="21463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33440" imgH="279360" progId="Equation.DSMT4">
                  <p:embed/>
                </p:oleObj>
              </mc:Choice>
              <mc:Fallback>
                <p:oleObj name="Equation" r:id="rId15" imgW="133344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C54598E-4EF4-458A-B31E-8D9562B452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73200" y="5705475"/>
                        <a:ext cx="2146300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CF8F6CF-C514-4ADB-875D-BEE38B944F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008753"/>
              </p:ext>
            </p:extLst>
          </p:nvPr>
        </p:nvGraphicFramePr>
        <p:xfrm>
          <a:off x="1244376" y="6159500"/>
          <a:ext cx="17795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04840" imgH="203040" progId="Equation.DSMT4">
                  <p:embed/>
                </p:oleObj>
              </mc:Choice>
              <mc:Fallback>
                <p:oleObj name="Equation" r:id="rId17" imgW="110484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ECF8F6CF-C514-4ADB-875D-BEE38B944F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244376" y="6159500"/>
                        <a:ext cx="1779587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FEF96B0-BA47-4CBC-A1AC-A485008FD7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753698"/>
              </p:ext>
            </p:extLst>
          </p:nvPr>
        </p:nvGraphicFramePr>
        <p:xfrm>
          <a:off x="2995632" y="6161088"/>
          <a:ext cx="838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560" imgH="177480" progId="Equation.DSMT4">
                  <p:embed/>
                </p:oleObj>
              </mc:Choice>
              <mc:Fallback>
                <p:oleObj name="Equation" r:id="rId19" imgW="5205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FEF96B0-BA47-4CBC-A1AC-A485008FD7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995632" y="6161088"/>
                        <a:ext cx="838200" cy="287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C0AB6D6-E496-48C8-AB4A-6146E92381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046256"/>
              </p:ext>
            </p:extLst>
          </p:nvPr>
        </p:nvGraphicFramePr>
        <p:xfrm>
          <a:off x="1472125" y="6489379"/>
          <a:ext cx="18383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3000" imgH="253800" progId="Equation.DSMT4">
                  <p:embed/>
                </p:oleObj>
              </mc:Choice>
              <mc:Fallback>
                <p:oleObj name="Equation" r:id="rId21" imgW="11430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C0AB6D6-E496-48C8-AB4A-6146E92381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472125" y="6489379"/>
                        <a:ext cx="183832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4">
            <a:extLst>
              <a:ext uri="{FF2B5EF4-FFF2-40B4-BE49-F238E27FC236}">
                <a16:creationId xmlns:a16="http://schemas.microsoft.com/office/drawing/2014/main" id="{01C47056-193D-4AD2-957C-0CFE50FC1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46" t="42163" r="15523"/>
          <a:stretch>
            <a:fillRect/>
          </a:stretch>
        </p:blipFill>
        <p:spPr>
          <a:xfrm>
            <a:off x="4291508" y="3399567"/>
            <a:ext cx="3722709" cy="3310016"/>
          </a:xfrm>
          <a:prstGeom prst="rect">
            <a:avLst/>
          </a:prstGeom>
          <a:noFill/>
        </p:spPr>
      </p:pic>
      <p:sp>
        <p:nvSpPr>
          <p:cNvPr id="36" name="Freeform 46">
            <a:extLst>
              <a:ext uri="{FF2B5EF4-FFF2-40B4-BE49-F238E27FC236}">
                <a16:creationId xmlns:a16="http://schemas.microsoft.com/office/drawing/2014/main" id="{0D098F4A-C44E-4BDE-B93B-45DC38E4FCF7}"/>
              </a:ext>
            </a:extLst>
          </p:cNvPr>
          <p:cNvSpPr>
            <a:spLocks/>
          </p:cNvSpPr>
          <p:nvPr/>
        </p:nvSpPr>
        <p:spPr bwMode="auto">
          <a:xfrm>
            <a:off x="4942248" y="3148575"/>
            <a:ext cx="1907337" cy="2713683"/>
          </a:xfrm>
          <a:custGeom>
            <a:avLst/>
            <a:gdLst>
              <a:gd name="T0" fmla="*/ 12 w 828"/>
              <a:gd name="T1" fmla="*/ 40 h 393"/>
              <a:gd name="T2" fmla="*/ 26 w 828"/>
              <a:gd name="T3" fmla="*/ 65 h 393"/>
              <a:gd name="T4" fmla="*/ 40 w 828"/>
              <a:gd name="T5" fmla="*/ 88 h 393"/>
              <a:gd name="T6" fmla="*/ 54 w 828"/>
              <a:gd name="T7" fmla="*/ 111 h 393"/>
              <a:gd name="T8" fmla="*/ 68 w 828"/>
              <a:gd name="T9" fmla="*/ 133 h 393"/>
              <a:gd name="T10" fmla="*/ 82 w 828"/>
              <a:gd name="T11" fmla="*/ 154 h 393"/>
              <a:gd name="T12" fmla="*/ 96 w 828"/>
              <a:gd name="T13" fmla="*/ 174 h 393"/>
              <a:gd name="T14" fmla="*/ 110 w 828"/>
              <a:gd name="T15" fmla="*/ 193 h 393"/>
              <a:gd name="T16" fmla="*/ 124 w 828"/>
              <a:gd name="T17" fmla="*/ 211 h 393"/>
              <a:gd name="T18" fmla="*/ 138 w 828"/>
              <a:gd name="T19" fmla="*/ 229 h 393"/>
              <a:gd name="T20" fmla="*/ 152 w 828"/>
              <a:gd name="T21" fmla="*/ 245 h 393"/>
              <a:gd name="T22" fmla="*/ 166 w 828"/>
              <a:gd name="T23" fmla="*/ 261 h 393"/>
              <a:gd name="T24" fmla="*/ 180 w 828"/>
              <a:gd name="T25" fmla="*/ 276 h 393"/>
              <a:gd name="T26" fmla="*/ 194 w 828"/>
              <a:gd name="T27" fmla="*/ 290 h 393"/>
              <a:gd name="T28" fmla="*/ 208 w 828"/>
              <a:gd name="T29" fmla="*/ 303 h 393"/>
              <a:gd name="T30" fmla="*/ 222 w 828"/>
              <a:gd name="T31" fmla="*/ 315 h 393"/>
              <a:gd name="T32" fmla="*/ 236 w 828"/>
              <a:gd name="T33" fmla="*/ 326 h 393"/>
              <a:gd name="T34" fmla="*/ 250 w 828"/>
              <a:gd name="T35" fmla="*/ 337 h 393"/>
              <a:gd name="T36" fmla="*/ 264 w 828"/>
              <a:gd name="T37" fmla="*/ 346 h 393"/>
              <a:gd name="T38" fmla="*/ 278 w 828"/>
              <a:gd name="T39" fmla="*/ 355 h 393"/>
              <a:gd name="T40" fmla="*/ 292 w 828"/>
              <a:gd name="T41" fmla="*/ 363 h 393"/>
              <a:gd name="T42" fmla="*/ 306 w 828"/>
              <a:gd name="T43" fmla="*/ 370 h 393"/>
              <a:gd name="T44" fmla="*/ 320 w 828"/>
              <a:gd name="T45" fmla="*/ 376 h 393"/>
              <a:gd name="T46" fmla="*/ 334 w 828"/>
              <a:gd name="T47" fmla="*/ 381 h 393"/>
              <a:gd name="T48" fmla="*/ 348 w 828"/>
              <a:gd name="T49" fmla="*/ 385 h 393"/>
              <a:gd name="T50" fmla="*/ 362 w 828"/>
              <a:gd name="T51" fmla="*/ 388 h 393"/>
              <a:gd name="T52" fmla="*/ 376 w 828"/>
              <a:gd name="T53" fmla="*/ 391 h 393"/>
              <a:gd name="T54" fmla="*/ 390 w 828"/>
              <a:gd name="T55" fmla="*/ 392 h 393"/>
              <a:gd name="T56" fmla="*/ 404 w 828"/>
              <a:gd name="T57" fmla="*/ 393 h 393"/>
              <a:gd name="T58" fmla="*/ 418 w 828"/>
              <a:gd name="T59" fmla="*/ 393 h 393"/>
              <a:gd name="T60" fmla="*/ 432 w 828"/>
              <a:gd name="T61" fmla="*/ 392 h 393"/>
              <a:gd name="T62" fmla="*/ 446 w 828"/>
              <a:gd name="T63" fmla="*/ 390 h 393"/>
              <a:gd name="T64" fmla="*/ 460 w 828"/>
              <a:gd name="T65" fmla="*/ 387 h 393"/>
              <a:gd name="T66" fmla="*/ 474 w 828"/>
              <a:gd name="T67" fmla="*/ 384 h 393"/>
              <a:gd name="T68" fmla="*/ 488 w 828"/>
              <a:gd name="T69" fmla="*/ 379 h 393"/>
              <a:gd name="T70" fmla="*/ 502 w 828"/>
              <a:gd name="T71" fmla="*/ 374 h 393"/>
              <a:gd name="T72" fmla="*/ 516 w 828"/>
              <a:gd name="T73" fmla="*/ 368 h 393"/>
              <a:gd name="T74" fmla="*/ 530 w 828"/>
              <a:gd name="T75" fmla="*/ 360 h 393"/>
              <a:gd name="T76" fmla="*/ 544 w 828"/>
              <a:gd name="T77" fmla="*/ 352 h 393"/>
              <a:gd name="T78" fmla="*/ 558 w 828"/>
              <a:gd name="T79" fmla="*/ 344 h 393"/>
              <a:gd name="T80" fmla="*/ 572 w 828"/>
              <a:gd name="T81" fmla="*/ 334 h 393"/>
              <a:gd name="T82" fmla="*/ 586 w 828"/>
              <a:gd name="T83" fmla="*/ 323 h 393"/>
              <a:gd name="T84" fmla="*/ 600 w 828"/>
              <a:gd name="T85" fmla="*/ 312 h 393"/>
              <a:gd name="T86" fmla="*/ 614 w 828"/>
              <a:gd name="T87" fmla="*/ 299 h 393"/>
              <a:gd name="T88" fmla="*/ 628 w 828"/>
              <a:gd name="T89" fmla="*/ 286 h 393"/>
              <a:gd name="T90" fmla="*/ 642 w 828"/>
              <a:gd name="T91" fmla="*/ 272 h 393"/>
              <a:gd name="T92" fmla="*/ 656 w 828"/>
              <a:gd name="T93" fmla="*/ 257 h 393"/>
              <a:gd name="T94" fmla="*/ 670 w 828"/>
              <a:gd name="T95" fmla="*/ 241 h 393"/>
              <a:gd name="T96" fmla="*/ 684 w 828"/>
              <a:gd name="T97" fmla="*/ 224 h 393"/>
              <a:gd name="T98" fmla="*/ 698 w 828"/>
              <a:gd name="T99" fmla="*/ 206 h 393"/>
              <a:gd name="T100" fmla="*/ 712 w 828"/>
              <a:gd name="T101" fmla="*/ 188 h 393"/>
              <a:gd name="T102" fmla="*/ 726 w 828"/>
              <a:gd name="T103" fmla="*/ 168 h 393"/>
              <a:gd name="T104" fmla="*/ 740 w 828"/>
              <a:gd name="T105" fmla="*/ 148 h 393"/>
              <a:gd name="T106" fmla="*/ 754 w 828"/>
              <a:gd name="T107" fmla="*/ 127 h 393"/>
              <a:gd name="T108" fmla="*/ 768 w 828"/>
              <a:gd name="T109" fmla="*/ 105 h 393"/>
              <a:gd name="T110" fmla="*/ 782 w 828"/>
              <a:gd name="T111" fmla="*/ 82 h 393"/>
              <a:gd name="T112" fmla="*/ 796 w 828"/>
              <a:gd name="T113" fmla="*/ 58 h 393"/>
              <a:gd name="T114" fmla="*/ 810 w 828"/>
              <a:gd name="T115" fmla="*/ 33 h 393"/>
              <a:gd name="T116" fmla="*/ 824 w 828"/>
              <a:gd name="T117" fmla="*/ 8 h 3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28" h="393">
                <a:moveTo>
                  <a:pt x="0" y="19"/>
                </a:moveTo>
                <a:lnTo>
                  <a:pt x="2" y="22"/>
                </a:lnTo>
                <a:lnTo>
                  <a:pt x="4" y="26"/>
                </a:lnTo>
                <a:lnTo>
                  <a:pt x="6" y="30"/>
                </a:lnTo>
                <a:lnTo>
                  <a:pt x="8" y="33"/>
                </a:lnTo>
                <a:lnTo>
                  <a:pt x="10" y="37"/>
                </a:lnTo>
                <a:lnTo>
                  <a:pt x="12" y="40"/>
                </a:lnTo>
                <a:lnTo>
                  <a:pt x="14" y="44"/>
                </a:lnTo>
                <a:lnTo>
                  <a:pt x="16" y="48"/>
                </a:lnTo>
                <a:lnTo>
                  <a:pt x="18" y="51"/>
                </a:lnTo>
                <a:lnTo>
                  <a:pt x="20" y="55"/>
                </a:lnTo>
                <a:lnTo>
                  <a:pt x="22" y="58"/>
                </a:lnTo>
                <a:lnTo>
                  <a:pt x="24" y="61"/>
                </a:lnTo>
                <a:lnTo>
                  <a:pt x="26" y="65"/>
                </a:lnTo>
                <a:lnTo>
                  <a:pt x="28" y="68"/>
                </a:lnTo>
                <a:lnTo>
                  <a:pt x="30" y="72"/>
                </a:lnTo>
                <a:lnTo>
                  <a:pt x="32" y="75"/>
                </a:lnTo>
                <a:lnTo>
                  <a:pt x="34" y="79"/>
                </a:lnTo>
                <a:lnTo>
                  <a:pt x="36" y="82"/>
                </a:lnTo>
                <a:lnTo>
                  <a:pt x="38" y="85"/>
                </a:lnTo>
                <a:lnTo>
                  <a:pt x="40" y="88"/>
                </a:lnTo>
                <a:lnTo>
                  <a:pt x="42" y="92"/>
                </a:lnTo>
                <a:lnTo>
                  <a:pt x="44" y="95"/>
                </a:lnTo>
                <a:lnTo>
                  <a:pt x="46" y="98"/>
                </a:lnTo>
                <a:lnTo>
                  <a:pt x="48" y="102"/>
                </a:lnTo>
                <a:lnTo>
                  <a:pt x="50" y="105"/>
                </a:lnTo>
                <a:lnTo>
                  <a:pt x="52" y="108"/>
                </a:lnTo>
                <a:lnTo>
                  <a:pt x="54" y="111"/>
                </a:lnTo>
                <a:lnTo>
                  <a:pt x="56" y="114"/>
                </a:lnTo>
                <a:lnTo>
                  <a:pt x="58" y="117"/>
                </a:lnTo>
                <a:lnTo>
                  <a:pt x="60" y="121"/>
                </a:lnTo>
                <a:lnTo>
                  <a:pt x="62" y="124"/>
                </a:lnTo>
                <a:lnTo>
                  <a:pt x="64" y="127"/>
                </a:lnTo>
                <a:lnTo>
                  <a:pt x="66" y="130"/>
                </a:lnTo>
                <a:lnTo>
                  <a:pt x="68" y="133"/>
                </a:lnTo>
                <a:lnTo>
                  <a:pt x="70" y="136"/>
                </a:lnTo>
                <a:lnTo>
                  <a:pt x="72" y="139"/>
                </a:lnTo>
                <a:lnTo>
                  <a:pt x="74" y="142"/>
                </a:lnTo>
                <a:lnTo>
                  <a:pt x="76" y="145"/>
                </a:lnTo>
                <a:lnTo>
                  <a:pt x="78" y="148"/>
                </a:lnTo>
                <a:lnTo>
                  <a:pt x="80" y="151"/>
                </a:lnTo>
                <a:lnTo>
                  <a:pt x="82" y="154"/>
                </a:lnTo>
                <a:lnTo>
                  <a:pt x="84" y="157"/>
                </a:lnTo>
                <a:lnTo>
                  <a:pt x="86" y="160"/>
                </a:lnTo>
                <a:lnTo>
                  <a:pt x="88" y="163"/>
                </a:lnTo>
                <a:lnTo>
                  <a:pt x="90" y="165"/>
                </a:lnTo>
                <a:lnTo>
                  <a:pt x="92" y="168"/>
                </a:lnTo>
                <a:lnTo>
                  <a:pt x="94" y="171"/>
                </a:lnTo>
                <a:lnTo>
                  <a:pt x="96" y="174"/>
                </a:lnTo>
                <a:lnTo>
                  <a:pt x="98" y="177"/>
                </a:lnTo>
                <a:lnTo>
                  <a:pt x="100" y="180"/>
                </a:lnTo>
                <a:lnTo>
                  <a:pt x="102" y="182"/>
                </a:lnTo>
                <a:lnTo>
                  <a:pt x="104" y="185"/>
                </a:lnTo>
                <a:lnTo>
                  <a:pt x="106" y="188"/>
                </a:lnTo>
                <a:lnTo>
                  <a:pt x="108" y="190"/>
                </a:lnTo>
                <a:lnTo>
                  <a:pt x="110" y="193"/>
                </a:lnTo>
                <a:lnTo>
                  <a:pt x="112" y="196"/>
                </a:lnTo>
                <a:lnTo>
                  <a:pt x="114" y="198"/>
                </a:lnTo>
                <a:lnTo>
                  <a:pt x="116" y="201"/>
                </a:lnTo>
                <a:lnTo>
                  <a:pt x="118" y="204"/>
                </a:lnTo>
                <a:lnTo>
                  <a:pt x="120" y="206"/>
                </a:lnTo>
                <a:lnTo>
                  <a:pt x="122" y="209"/>
                </a:lnTo>
                <a:lnTo>
                  <a:pt x="124" y="211"/>
                </a:lnTo>
                <a:lnTo>
                  <a:pt x="126" y="214"/>
                </a:lnTo>
                <a:lnTo>
                  <a:pt x="128" y="217"/>
                </a:lnTo>
                <a:lnTo>
                  <a:pt x="130" y="219"/>
                </a:lnTo>
                <a:lnTo>
                  <a:pt x="132" y="222"/>
                </a:lnTo>
                <a:lnTo>
                  <a:pt x="134" y="224"/>
                </a:lnTo>
                <a:lnTo>
                  <a:pt x="136" y="226"/>
                </a:lnTo>
                <a:lnTo>
                  <a:pt x="138" y="229"/>
                </a:lnTo>
                <a:lnTo>
                  <a:pt x="140" y="231"/>
                </a:lnTo>
                <a:lnTo>
                  <a:pt x="142" y="234"/>
                </a:lnTo>
                <a:lnTo>
                  <a:pt x="144" y="236"/>
                </a:lnTo>
                <a:lnTo>
                  <a:pt x="146" y="238"/>
                </a:lnTo>
                <a:lnTo>
                  <a:pt x="148" y="241"/>
                </a:lnTo>
                <a:lnTo>
                  <a:pt x="150" y="243"/>
                </a:lnTo>
                <a:lnTo>
                  <a:pt x="152" y="245"/>
                </a:lnTo>
                <a:lnTo>
                  <a:pt x="154" y="248"/>
                </a:lnTo>
                <a:lnTo>
                  <a:pt x="156" y="250"/>
                </a:lnTo>
                <a:lnTo>
                  <a:pt x="158" y="252"/>
                </a:lnTo>
                <a:lnTo>
                  <a:pt x="160" y="254"/>
                </a:lnTo>
                <a:lnTo>
                  <a:pt x="162" y="257"/>
                </a:lnTo>
                <a:lnTo>
                  <a:pt x="164" y="259"/>
                </a:lnTo>
                <a:lnTo>
                  <a:pt x="166" y="261"/>
                </a:lnTo>
                <a:lnTo>
                  <a:pt x="168" y="263"/>
                </a:lnTo>
                <a:lnTo>
                  <a:pt x="170" y="265"/>
                </a:lnTo>
                <a:lnTo>
                  <a:pt x="172" y="268"/>
                </a:lnTo>
                <a:lnTo>
                  <a:pt x="174" y="270"/>
                </a:lnTo>
                <a:lnTo>
                  <a:pt x="176" y="272"/>
                </a:lnTo>
                <a:lnTo>
                  <a:pt x="178" y="274"/>
                </a:lnTo>
                <a:lnTo>
                  <a:pt x="180" y="276"/>
                </a:lnTo>
                <a:lnTo>
                  <a:pt x="182" y="278"/>
                </a:lnTo>
                <a:lnTo>
                  <a:pt x="184" y="280"/>
                </a:lnTo>
                <a:lnTo>
                  <a:pt x="186" y="282"/>
                </a:lnTo>
                <a:lnTo>
                  <a:pt x="188" y="284"/>
                </a:lnTo>
                <a:lnTo>
                  <a:pt x="190" y="286"/>
                </a:lnTo>
                <a:lnTo>
                  <a:pt x="192" y="288"/>
                </a:lnTo>
                <a:lnTo>
                  <a:pt x="194" y="290"/>
                </a:lnTo>
                <a:lnTo>
                  <a:pt x="196" y="292"/>
                </a:lnTo>
                <a:lnTo>
                  <a:pt x="198" y="294"/>
                </a:lnTo>
                <a:lnTo>
                  <a:pt x="200" y="295"/>
                </a:lnTo>
                <a:lnTo>
                  <a:pt x="202" y="297"/>
                </a:lnTo>
                <a:lnTo>
                  <a:pt x="204" y="299"/>
                </a:lnTo>
                <a:lnTo>
                  <a:pt x="206" y="301"/>
                </a:lnTo>
                <a:lnTo>
                  <a:pt x="208" y="303"/>
                </a:lnTo>
                <a:lnTo>
                  <a:pt x="210" y="305"/>
                </a:lnTo>
                <a:lnTo>
                  <a:pt x="212" y="306"/>
                </a:lnTo>
                <a:lnTo>
                  <a:pt x="214" y="308"/>
                </a:lnTo>
                <a:lnTo>
                  <a:pt x="216" y="310"/>
                </a:lnTo>
                <a:lnTo>
                  <a:pt x="218" y="312"/>
                </a:lnTo>
                <a:lnTo>
                  <a:pt x="220" y="313"/>
                </a:lnTo>
                <a:lnTo>
                  <a:pt x="222" y="315"/>
                </a:lnTo>
                <a:lnTo>
                  <a:pt x="224" y="317"/>
                </a:lnTo>
                <a:lnTo>
                  <a:pt x="226" y="318"/>
                </a:lnTo>
                <a:lnTo>
                  <a:pt x="228" y="320"/>
                </a:lnTo>
                <a:lnTo>
                  <a:pt x="230" y="322"/>
                </a:lnTo>
                <a:lnTo>
                  <a:pt x="232" y="323"/>
                </a:lnTo>
                <a:lnTo>
                  <a:pt x="234" y="325"/>
                </a:lnTo>
                <a:lnTo>
                  <a:pt x="236" y="326"/>
                </a:lnTo>
                <a:lnTo>
                  <a:pt x="238" y="328"/>
                </a:lnTo>
                <a:lnTo>
                  <a:pt x="240" y="329"/>
                </a:lnTo>
                <a:lnTo>
                  <a:pt x="242" y="331"/>
                </a:lnTo>
                <a:lnTo>
                  <a:pt x="244" y="332"/>
                </a:lnTo>
                <a:lnTo>
                  <a:pt x="246" y="334"/>
                </a:lnTo>
                <a:lnTo>
                  <a:pt x="248" y="335"/>
                </a:lnTo>
                <a:lnTo>
                  <a:pt x="250" y="337"/>
                </a:lnTo>
                <a:lnTo>
                  <a:pt x="252" y="338"/>
                </a:lnTo>
                <a:lnTo>
                  <a:pt x="254" y="339"/>
                </a:lnTo>
                <a:lnTo>
                  <a:pt x="256" y="341"/>
                </a:lnTo>
                <a:lnTo>
                  <a:pt x="258" y="342"/>
                </a:lnTo>
                <a:lnTo>
                  <a:pt x="260" y="344"/>
                </a:lnTo>
                <a:lnTo>
                  <a:pt x="262" y="345"/>
                </a:lnTo>
                <a:lnTo>
                  <a:pt x="264" y="346"/>
                </a:lnTo>
                <a:lnTo>
                  <a:pt x="266" y="347"/>
                </a:lnTo>
                <a:lnTo>
                  <a:pt x="268" y="349"/>
                </a:lnTo>
                <a:lnTo>
                  <a:pt x="270" y="350"/>
                </a:lnTo>
                <a:lnTo>
                  <a:pt x="272" y="351"/>
                </a:lnTo>
                <a:lnTo>
                  <a:pt x="274" y="352"/>
                </a:lnTo>
                <a:lnTo>
                  <a:pt x="276" y="354"/>
                </a:lnTo>
                <a:lnTo>
                  <a:pt x="278" y="355"/>
                </a:lnTo>
                <a:lnTo>
                  <a:pt x="280" y="356"/>
                </a:lnTo>
                <a:lnTo>
                  <a:pt x="282" y="357"/>
                </a:lnTo>
                <a:lnTo>
                  <a:pt x="284" y="358"/>
                </a:lnTo>
                <a:lnTo>
                  <a:pt x="286" y="359"/>
                </a:lnTo>
                <a:lnTo>
                  <a:pt x="288" y="360"/>
                </a:lnTo>
                <a:lnTo>
                  <a:pt x="290" y="362"/>
                </a:lnTo>
                <a:lnTo>
                  <a:pt x="292" y="363"/>
                </a:lnTo>
                <a:lnTo>
                  <a:pt x="294" y="364"/>
                </a:lnTo>
                <a:lnTo>
                  <a:pt x="296" y="365"/>
                </a:lnTo>
                <a:lnTo>
                  <a:pt x="298" y="366"/>
                </a:lnTo>
                <a:lnTo>
                  <a:pt x="300" y="367"/>
                </a:lnTo>
                <a:lnTo>
                  <a:pt x="302" y="368"/>
                </a:lnTo>
                <a:lnTo>
                  <a:pt x="304" y="369"/>
                </a:lnTo>
                <a:lnTo>
                  <a:pt x="306" y="370"/>
                </a:lnTo>
                <a:lnTo>
                  <a:pt x="308" y="370"/>
                </a:lnTo>
                <a:lnTo>
                  <a:pt x="310" y="371"/>
                </a:lnTo>
                <a:lnTo>
                  <a:pt x="312" y="372"/>
                </a:lnTo>
                <a:lnTo>
                  <a:pt x="314" y="373"/>
                </a:lnTo>
                <a:lnTo>
                  <a:pt x="316" y="374"/>
                </a:lnTo>
                <a:lnTo>
                  <a:pt x="318" y="375"/>
                </a:lnTo>
                <a:lnTo>
                  <a:pt x="320" y="376"/>
                </a:lnTo>
                <a:lnTo>
                  <a:pt x="322" y="376"/>
                </a:lnTo>
                <a:lnTo>
                  <a:pt x="324" y="377"/>
                </a:lnTo>
                <a:lnTo>
                  <a:pt x="326" y="378"/>
                </a:lnTo>
                <a:lnTo>
                  <a:pt x="328" y="379"/>
                </a:lnTo>
                <a:lnTo>
                  <a:pt x="330" y="379"/>
                </a:lnTo>
                <a:lnTo>
                  <a:pt x="332" y="380"/>
                </a:lnTo>
                <a:lnTo>
                  <a:pt x="334" y="381"/>
                </a:lnTo>
                <a:lnTo>
                  <a:pt x="336" y="381"/>
                </a:lnTo>
                <a:lnTo>
                  <a:pt x="338" y="382"/>
                </a:lnTo>
                <a:lnTo>
                  <a:pt x="340" y="383"/>
                </a:lnTo>
                <a:lnTo>
                  <a:pt x="342" y="383"/>
                </a:lnTo>
                <a:lnTo>
                  <a:pt x="344" y="384"/>
                </a:lnTo>
                <a:lnTo>
                  <a:pt x="346" y="384"/>
                </a:lnTo>
                <a:lnTo>
                  <a:pt x="348" y="385"/>
                </a:lnTo>
                <a:lnTo>
                  <a:pt x="350" y="385"/>
                </a:lnTo>
                <a:lnTo>
                  <a:pt x="352" y="386"/>
                </a:lnTo>
                <a:lnTo>
                  <a:pt x="354" y="386"/>
                </a:lnTo>
                <a:lnTo>
                  <a:pt x="356" y="387"/>
                </a:lnTo>
                <a:lnTo>
                  <a:pt x="358" y="387"/>
                </a:lnTo>
                <a:lnTo>
                  <a:pt x="360" y="388"/>
                </a:lnTo>
                <a:lnTo>
                  <a:pt x="362" y="388"/>
                </a:lnTo>
                <a:lnTo>
                  <a:pt x="364" y="389"/>
                </a:lnTo>
                <a:lnTo>
                  <a:pt x="366" y="389"/>
                </a:lnTo>
                <a:lnTo>
                  <a:pt x="368" y="389"/>
                </a:lnTo>
                <a:lnTo>
                  <a:pt x="370" y="390"/>
                </a:lnTo>
                <a:lnTo>
                  <a:pt x="372" y="390"/>
                </a:lnTo>
                <a:lnTo>
                  <a:pt x="374" y="391"/>
                </a:lnTo>
                <a:lnTo>
                  <a:pt x="376" y="391"/>
                </a:lnTo>
                <a:lnTo>
                  <a:pt x="378" y="391"/>
                </a:lnTo>
                <a:lnTo>
                  <a:pt x="380" y="391"/>
                </a:lnTo>
                <a:lnTo>
                  <a:pt x="382" y="392"/>
                </a:lnTo>
                <a:lnTo>
                  <a:pt x="384" y="392"/>
                </a:lnTo>
                <a:lnTo>
                  <a:pt x="386" y="392"/>
                </a:lnTo>
                <a:lnTo>
                  <a:pt x="388" y="392"/>
                </a:lnTo>
                <a:lnTo>
                  <a:pt x="390" y="392"/>
                </a:lnTo>
                <a:lnTo>
                  <a:pt x="392" y="393"/>
                </a:lnTo>
                <a:lnTo>
                  <a:pt x="394" y="393"/>
                </a:lnTo>
                <a:lnTo>
                  <a:pt x="396" y="393"/>
                </a:lnTo>
                <a:lnTo>
                  <a:pt x="398" y="393"/>
                </a:lnTo>
                <a:lnTo>
                  <a:pt x="400" y="393"/>
                </a:lnTo>
                <a:lnTo>
                  <a:pt x="402" y="393"/>
                </a:lnTo>
                <a:lnTo>
                  <a:pt x="404" y="393"/>
                </a:lnTo>
                <a:lnTo>
                  <a:pt x="406" y="393"/>
                </a:lnTo>
                <a:lnTo>
                  <a:pt x="408" y="393"/>
                </a:lnTo>
                <a:lnTo>
                  <a:pt x="410" y="393"/>
                </a:lnTo>
                <a:lnTo>
                  <a:pt x="412" y="393"/>
                </a:lnTo>
                <a:lnTo>
                  <a:pt x="414" y="393"/>
                </a:lnTo>
                <a:lnTo>
                  <a:pt x="416" y="393"/>
                </a:lnTo>
                <a:lnTo>
                  <a:pt x="418" y="393"/>
                </a:lnTo>
                <a:lnTo>
                  <a:pt x="420" y="393"/>
                </a:lnTo>
                <a:lnTo>
                  <a:pt x="422" y="393"/>
                </a:lnTo>
                <a:lnTo>
                  <a:pt x="424" y="393"/>
                </a:lnTo>
                <a:lnTo>
                  <a:pt x="426" y="393"/>
                </a:lnTo>
                <a:lnTo>
                  <a:pt x="428" y="392"/>
                </a:lnTo>
                <a:lnTo>
                  <a:pt x="430" y="392"/>
                </a:lnTo>
                <a:lnTo>
                  <a:pt x="432" y="392"/>
                </a:lnTo>
                <a:lnTo>
                  <a:pt x="434" y="392"/>
                </a:lnTo>
                <a:lnTo>
                  <a:pt x="436" y="392"/>
                </a:lnTo>
                <a:lnTo>
                  <a:pt x="438" y="391"/>
                </a:lnTo>
                <a:lnTo>
                  <a:pt x="440" y="391"/>
                </a:lnTo>
                <a:lnTo>
                  <a:pt x="442" y="391"/>
                </a:lnTo>
                <a:lnTo>
                  <a:pt x="444" y="391"/>
                </a:lnTo>
                <a:lnTo>
                  <a:pt x="446" y="390"/>
                </a:lnTo>
                <a:lnTo>
                  <a:pt x="448" y="390"/>
                </a:lnTo>
                <a:lnTo>
                  <a:pt x="450" y="389"/>
                </a:lnTo>
                <a:lnTo>
                  <a:pt x="452" y="389"/>
                </a:lnTo>
                <a:lnTo>
                  <a:pt x="454" y="389"/>
                </a:lnTo>
                <a:lnTo>
                  <a:pt x="456" y="388"/>
                </a:lnTo>
                <a:lnTo>
                  <a:pt x="458" y="388"/>
                </a:lnTo>
                <a:lnTo>
                  <a:pt x="460" y="387"/>
                </a:lnTo>
                <a:lnTo>
                  <a:pt x="462" y="387"/>
                </a:lnTo>
                <a:lnTo>
                  <a:pt x="464" y="386"/>
                </a:lnTo>
                <a:lnTo>
                  <a:pt x="466" y="386"/>
                </a:lnTo>
                <a:lnTo>
                  <a:pt x="468" y="385"/>
                </a:lnTo>
                <a:lnTo>
                  <a:pt x="470" y="385"/>
                </a:lnTo>
                <a:lnTo>
                  <a:pt x="472" y="384"/>
                </a:lnTo>
                <a:lnTo>
                  <a:pt x="474" y="384"/>
                </a:lnTo>
                <a:lnTo>
                  <a:pt x="476" y="383"/>
                </a:lnTo>
                <a:lnTo>
                  <a:pt x="478" y="383"/>
                </a:lnTo>
                <a:lnTo>
                  <a:pt x="480" y="382"/>
                </a:lnTo>
                <a:lnTo>
                  <a:pt x="482" y="381"/>
                </a:lnTo>
                <a:lnTo>
                  <a:pt x="484" y="381"/>
                </a:lnTo>
                <a:lnTo>
                  <a:pt x="486" y="380"/>
                </a:lnTo>
                <a:lnTo>
                  <a:pt x="488" y="379"/>
                </a:lnTo>
                <a:lnTo>
                  <a:pt x="490" y="379"/>
                </a:lnTo>
                <a:lnTo>
                  <a:pt x="492" y="378"/>
                </a:lnTo>
                <a:lnTo>
                  <a:pt x="494" y="377"/>
                </a:lnTo>
                <a:lnTo>
                  <a:pt x="496" y="376"/>
                </a:lnTo>
                <a:lnTo>
                  <a:pt x="498" y="376"/>
                </a:lnTo>
                <a:lnTo>
                  <a:pt x="500" y="375"/>
                </a:lnTo>
                <a:lnTo>
                  <a:pt x="502" y="374"/>
                </a:lnTo>
                <a:lnTo>
                  <a:pt x="504" y="373"/>
                </a:lnTo>
                <a:lnTo>
                  <a:pt x="506" y="372"/>
                </a:lnTo>
                <a:lnTo>
                  <a:pt x="508" y="371"/>
                </a:lnTo>
                <a:lnTo>
                  <a:pt x="510" y="370"/>
                </a:lnTo>
                <a:lnTo>
                  <a:pt x="512" y="370"/>
                </a:lnTo>
                <a:lnTo>
                  <a:pt x="514" y="369"/>
                </a:lnTo>
                <a:lnTo>
                  <a:pt x="516" y="368"/>
                </a:lnTo>
                <a:lnTo>
                  <a:pt x="518" y="367"/>
                </a:lnTo>
                <a:lnTo>
                  <a:pt x="520" y="366"/>
                </a:lnTo>
                <a:lnTo>
                  <a:pt x="522" y="365"/>
                </a:lnTo>
                <a:lnTo>
                  <a:pt x="524" y="364"/>
                </a:lnTo>
                <a:lnTo>
                  <a:pt x="526" y="363"/>
                </a:lnTo>
                <a:lnTo>
                  <a:pt x="528" y="362"/>
                </a:lnTo>
                <a:lnTo>
                  <a:pt x="530" y="360"/>
                </a:lnTo>
                <a:lnTo>
                  <a:pt x="532" y="359"/>
                </a:lnTo>
                <a:lnTo>
                  <a:pt x="534" y="358"/>
                </a:lnTo>
                <a:lnTo>
                  <a:pt x="536" y="357"/>
                </a:lnTo>
                <a:lnTo>
                  <a:pt x="538" y="356"/>
                </a:lnTo>
                <a:lnTo>
                  <a:pt x="540" y="355"/>
                </a:lnTo>
                <a:lnTo>
                  <a:pt x="542" y="354"/>
                </a:lnTo>
                <a:lnTo>
                  <a:pt x="544" y="352"/>
                </a:lnTo>
                <a:lnTo>
                  <a:pt x="546" y="351"/>
                </a:lnTo>
                <a:lnTo>
                  <a:pt x="548" y="350"/>
                </a:lnTo>
                <a:lnTo>
                  <a:pt x="550" y="349"/>
                </a:lnTo>
                <a:lnTo>
                  <a:pt x="552" y="347"/>
                </a:lnTo>
                <a:lnTo>
                  <a:pt x="554" y="346"/>
                </a:lnTo>
                <a:lnTo>
                  <a:pt x="556" y="345"/>
                </a:lnTo>
                <a:lnTo>
                  <a:pt x="558" y="344"/>
                </a:lnTo>
                <a:lnTo>
                  <a:pt x="560" y="342"/>
                </a:lnTo>
                <a:lnTo>
                  <a:pt x="562" y="341"/>
                </a:lnTo>
                <a:lnTo>
                  <a:pt x="564" y="339"/>
                </a:lnTo>
                <a:lnTo>
                  <a:pt x="566" y="338"/>
                </a:lnTo>
                <a:lnTo>
                  <a:pt x="568" y="337"/>
                </a:lnTo>
                <a:lnTo>
                  <a:pt x="570" y="335"/>
                </a:lnTo>
                <a:lnTo>
                  <a:pt x="572" y="334"/>
                </a:lnTo>
                <a:lnTo>
                  <a:pt x="574" y="332"/>
                </a:lnTo>
                <a:lnTo>
                  <a:pt x="576" y="331"/>
                </a:lnTo>
                <a:lnTo>
                  <a:pt x="578" y="329"/>
                </a:lnTo>
                <a:lnTo>
                  <a:pt x="580" y="328"/>
                </a:lnTo>
                <a:lnTo>
                  <a:pt x="582" y="326"/>
                </a:lnTo>
                <a:lnTo>
                  <a:pt x="584" y="325"/>
                </a:lnTo>
                <a:lnTo>
                  <a:pt x="586" y="323"/>
                </a:lnTo>
                <a:lnTo>
                  <a:pt x="588" y="322"/>
                </a:lnTo>
                <a:lnTo>
                  <a:pt x="590" y="320"/>
                </a:lnTo>
                <a:lnTo>
                  <a:pt x="592" y="318"/>
                </a:lnTo>
                <a:lnTo>
                  <a:pt x="594" y="317"/>
                </a:lnTo>
                <a:lnTo>
                  <a:pt x="596" y="315"/>
                </a:lnTo>
                <a:lnTo>
                  <a:pt x="598" y="313"/>
                </a:lnTo>
                <a:lnTo>
                  <a:pt x="600" y="312"/>
                </a:lnTo>
                <a:lnTo>
                  <a:pt x="602" y="310"/>
                </a:lnTo>
                <a:lnTo>
                  <a:pt x="604" y="308"/>
                </a:lnTo>
                <a:lnTo>
                  <a:pt x="606" y="306"/>
                </a:lnTo>
                <a:lnTo>
                  <a:pt x="608" y="305"/>
                </a:lnTo>
                <a:lnTo>
                  <a:pt x="610" y="303"/>
                </a:lnTo>
                <a:lnTo>
                  <a:pt x="612" y="301"/>
                </a:lnTo>
                <a:lnTo>
                  <a:pt x="614" y="299"/>
                </a:lnTo>
                <a:lnTo>
                  <a:pt x="616" y="297"/>
                </a:lnTo>
                <a:lnTo>
                  <a:pt x="618" y="295"/>
                </a:lnTo>
                <a:lnTo>
                  <a:pt x="620" y="294"/>
                </a:lnTo>
                <a:lnTo>
                  <a:pt x="622" y="292"/>
                </a:lnTo>
                <a:lnTo>
                  <a:pt x="624" y="290"/>
                </a:lnTo>
                <a:lnTo>
                  <a:pt x="626" y="288"/>
                </a:lnTo>
                <a:lnTo>
                  <a:pt x="628" y="286"/>
                </a:lnTo>
                <a:lnTo>
                  <a:pt x="630" y="284"/>
                </a:lnTo>
                <a:lnTo>
                  <a:pt x="632" y="282"/>
                </a:lnTo>
                <a:lnTo>
                  <a:pt x="634" y="280"/>
                </a:lnTo>
                <a:lnTo>
                  <a:pt x="636" y="278"/>
                </a:lnTo>
                <a:lnTo>
                  <a:pt x="638" y="276"/>
                </a:lnTo>
                <a:lnTo>
                  <a:pt x="640" y="274"/>
                </a:lnTo>
                <a:lnTo>
                  <a:pt x="642" y="272"/>
                </a:lnTo>
                <a:lnTo>
                  <a:pt x="644" y="270"/>
                </a:lnTo>
                <a:lnTo>
                  <a:pt x="646" y="268"/>
                </a:lnTo>
                <a:lnTo>
                  <a:pt x="648" y="265"/>
                </a:lnTo>
                <a:lnTo>
                  <a:pt x="650" y="263"/>
                </a:lnTo>
                <a:lnTo>
                  <a:pt x="652" y="261"/>
                </a:lnTo>
                <a:lnTo>
                  <a:pt x="654" y="259"/>
                </a:lnTo>
                <a:lnTo>
                  <a:pt x="656" y="257"/>
                </a:lnTo>
                <a:lnTo>
                  <a:pt x="658" y="254"/>
                </a:lnTo>
                <a:lnTo>
                  <a:pt x="660" y="252"/>
                </a:lnTo>
                <a:lnTo>
                  <a:pt x="662" y="250"/>
                </a:lnTo>
                <a:lnTo>
                  <a:pt x="664" y="248"/>
                </a:lnTo>
                <a:lnTo>
                  <a:pt x="666" y="245"/>
                </a:lnTo>
                <a:lnTo>
                  <a:pt x="668" y="243"/>
                </a:lnTo>
                <a:lnTo>
                  <a:pt x="670" y="241"/>
                </a:lnTo>
                <a:lnTo>
                  <a:pt x="672" y="238"/>
                </a:lnTo>
                <a:lnTo>
                  <a:pt x="674" y="236"/>
                </a:lnTo>
                <a:lnTo>
                  <a:pt x="676" y="234"/>
                </a:lnTo>
                <a:lnTo>
                  <a:pt x="678" y="231"/>
                </a:lnTo>
                <a:lnTo>
                  <a:pt x="680" y="229"/>
                </a:lnTo>
                <a:lnTo>
                  <a:pt x="682" y="226"/>
                </a:lnTo>
                <a:lnTo>
                  <a:pt x="684" y="224"/>
                </a:lnTo>
                <a:lnTo>
                  <a:pt x="686" y="222"/>
                </a:lnTo>
                <a:lnTo>
                  <a:pt x="688" y="219"/>
                </a:lnTo>
                <a:lnTo>
                  <a:pt x="690" y="217"/>
                </a:lnTo>
                <a:lnTo>
                  <a:pt x="692" y="214"/>
                </a:lnTo>
                <a:lnTo>
                  <a:pt x="694" y="211"/>
                </a:lnTo>
                <a:lnTo>
                  <a:pt x="696" y="209"/>
                </a:lnTo>
                <a:lnTo>
                  <a:pt x="698" y="206"/>
                </a:lnTo>
                <a:lnTo>
                  <a:pt x="700" y="204"/>
                </a:lnTo>
                <a:lnTo>
                  <a:pt x="702" y="201"/>
                </a:lnTo>
                <a:lnTo>
                  <a:pt x="704" y="198"/>
                </a:lnTo>
                <a:lnTo>
                  <a:pt x="706" y="196"/>
                </a:lnTo>
                <a:lnTo>
                  <a:pt x="708" y="193"/>
                </a:lnTo>
                <a:lnTo>
                  <a:pt x="710" y="190"/>
                </a:lnTo>
                <a:lnTo>
                  <a:pt x="712" y="188"/>
                </a:lnTo>
                <a:lnTo>
                  <a:pt x="714" y="185"/>
                </a:lnTo>
                <a:lnTo>
                  <a:pt x="716" y="182"/>
                </a:lnTo>
                <a:lnTo>
                  <a:pt x="718" y="180"/>
                </a:lnTo>
                <a:lnTo>
                  <a:pt x="720" y="177"/>
                </a:lnTo>
                <a:lnTo>
                  <a:pt x="722" y="174"/>
                </a:lnTo>
                <a:lnTo>
                  <a:pt x="724" y="171"/>
                </a:lnTo>
                <a:lnTo>
                  <a:pt x="726" y="168"/>
                </a:lnTo>
                <a:lnTo>
                  <a:pt x="728" y="165"/>
                </a:lnTo>
                <a:lnTo>
                  <a:pt x="730" y="163"/>
                </a:lnTo>
                <a:lnTo>
                  <a:pt x="732" y="160"/>
                </a:lnTo>
                <a:lnTo>
                  <a:pt x="734" y="157"/>
                </a:lnTo>
                <a:lnTo>
                  <a:pt x="736" y="154"/>
                </a:lnTo>
                <a:lnTo>
                  <a:pt x="738" y="151"/>
                </a:lnTo>
                <a:lnTo>
                  <a:pt x="740" y="148"/>
                </a:lnTo>
                <a:lnTo>
                  <a:pt x="742" y="145"/>
                </a:lnTo>
                <a:lnTo>
                  <a:pt x="744" y="142"/>
                </a:lnTo>
                <a:lnTo>
                  <a:pt x="746" y="139"/>
                </a:lnTo>
                <a:lnTo>
                  <a:pt x="748" y="136"/>
                </a:lnTo>
                <a:lnTo>
                  <a:pt x="750" y="133"/>
                </a:lnTo>
                <a:lnTo>
                  <a:pt x="752" y="130"/>
                </a:lnTo>
                <a:lnTo>
                  <a:pt x="754" y="127"/>
                </a:lnTo>
                <a:lnTo>
                  <a:pt x="756" y="124"/>
                </a:lnTo>
                <a:lnTo>
                  <a:pt x="758" y="121"/>
                </a:lnTo>
                <a:lnTo>
                  <a:pt x="760" y="117"/>
                </a:lnTo>
                <a:lnTo>
                  <a:pt x="762" y="114"/>
                </a:lnTo>
                <a:lnTo>
                  <a:pt x="764" y="111"/>
                </a:lnTo>
                <a:lnTo>
                  <a:pt x="766" y="108"/>
                </a:lnTo>
                <a:lnTo>
                  <a:pt x="768" y="105"/>
                </a:lnTo>
                <a:lnTo>
                  <a:pt x="770" y="102"/>
                </a:lnTo>
                <a:lnTo>
                  <a:pt x="772" y="98"/>
                </a:lnTo>
                <a:lnTo>
                  <a:pt x="774" y="95"/>
                </a:lnTo>
                <a:lnTo>
                  <a:pt x="776" y="92"/>
                </a:lnTo>
                <a:lnTo>
                  <a:pt x="778" y="88"/>
                </a:lnTo>
                <a:lnTo>
                  <a:pt x="780" y="85"/>
                </a:lnTo>
                <a:lnTo>
                  <a:pt x="782" y="82"/>
                </a:lnTo>
                <a:lnTo>
                  <a:pt x="784" y="79"/>
                </a:lnTo>
                <a:lnTo>
                  <a:pt x="786" y="75"/>
                </a:lnTo>
                <a:lnTo>
                  <a:pt x="788" y="72"/>
                </a:lnTo>
                <a:lnTo>
                  <a:pt x="790" y="68"/>
                </a:lnTo>
                <a:lnTo>
                  <a:pt x="792" y="65"/>
                </a:lnTo>
                <a:lnTo>
                  <a:pt x="794" y="61"/>
                </a:lnTo>
                <a:lnTo>
                  <a:pt x="796" y="58"/>
                </a:lnTo>
                <a:lnTo>
                  <a:pt x="798" y="55"/>
                </a:lnTo>
                <a:lnTo>
                  <a:pt x="800" y="51"/>
                </a:lnTo>
                <a:lnTo>
                  <a:pt x="802" y="48"/>
                </a:lnTo>
                <a:lnTo>
                  <a:pt x="804" y="44"/>
                </a:lnTo>
                <a:lnTo>
                  <a:pt x="806" y="40"/>
                </a:lnTo>
                <a:lnTo>
                  <a:pt x="808" y="37"/>
                </a:lnTo>
                <a:lnTo>
                  <a:pt x="810" y="33"/>
                </a:lnTo>
                <a:lnTo>
                  <a:pt x="812" y="30"/>
                </a:lnTo>
                <a:lnTo>
                  <a:pt x="814" y="26"/>
                </a:lnTo>
                <a:lnTo>
                  <a:pt x="816" y="22"/>
                </a:lnTo>
                <a:lnTo>
                  <a:pt x="818" y="19"/>
                </a:lnTo>
                <a:lnTo>
                  <a:pt x="820" y="15"/>
                </a:lnTo>
                <a:lnTo>
                  <a:pt x="822" y="11"/>
                </a:lnTo>
                <a:lnTo>
                  <a:pt x="824" y="8"/>
                </a:lnTo>
                <a:lnTo>
                  <a:pt x="826" y="4"/>
                </a:lnTo>
                <a:lnTo>
                  <a:pt x="828" y="0"/>
                </a:lnTo>
              </a:path>
            </a:pathLst>
          </a:custGeom>
          <a:noFill/>
          <a:ln w="25400">
            <a:solidFill>
              <a:srgbClr val="FF0000"/>
            </a:solidFill>
            <a:prstDash val="solid"/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 dirty="0"/>
          </a:p>
        </p:txBody>
      </p:sp>
      <p:sp>
        <p:nvSpPr>
          <p:cNvPr id="38" name="Text Box 5">
            <a:extLst>
              <a:ext uri="{FF2B5EF4-FFF2-40B4-BE49-F238E27FC236}">
                <a16:creationId xmlns:a16="http://schemas.microsoft.com/office/drawing/2014/main" id="{A68EFDAE-E3A9-42EE-ADD0-351494095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7258654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4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07513E99-3EB5-4714-B766-3AFAFEEE19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755475"/>
              </p:ext>
            </p:extLst>
          </p:nvPr>
        </p:nvGraphicFramePr>
        <p:xfrm>
          <a:off x="5907039" y="5847172"/>
          <a:ext cx="1206500" cy="40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49160" imgH="253800" progId="Equation.DSMT4">
                  <p:embed/>
                </p:oleObj>
              </mc:Choice>
              <mc:Fallback>
                <p:oleObj name="Equation" r:id="rId25" imgW="749160" imgH="2538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07513E99-3EB5-4714-B766-3AFAFEEE19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907039" y="5847172"/>
                        <a:ext cx="1206500" cy="40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5C7B8D6-CFA1-4305-AFBE-AFC4A5582460}"/>
              </a:ext>
            </a:extLst>
          </p:cNvPr>
          <p:cNvCxnSpPr>
            <a:cxnSpLocks/>
          </p:cNvCxnSpPr>
          <p:nvPr/>
        </p:nvCxnSpPr>
        <p:spPr>
          <a:xfrm flipH="1">
            <a:off x="5879087" y="3315401"/>
            <a:ext cx="33659" cy="3450037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9F2E0834-1080-4873-8C78-4437D8F7E5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901354"/>
              </p:ext>
            </p:extLst>
          </p:nvPr>
        </p:nvGraphicFramePr>
        <p:xfrm>
          <a:off x="5583686" y="6575425"/>
          <a:ext cx="75565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800" imgH="177480" progId="Equation.DSMT4">
                  <p:embed/>
                </p:oleObj>
              </mc:Choice>
              <mc:Fallback>
                <p:oleObj name="Equation" r:id="rId27" imgW="469800" imgH="1774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9F2E0834-1080-4873-8C78-4437D8F7E5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583686" y="6575425"/>
                        <a:ext cx="755650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E7DD57C3-D6D8-4788-8868-172AA58748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874792"/>
              </p:ext>
            </p:extLst>
          </p:nvPr>
        </p:nvGraphicFramePr>
        <p:xfrm>
          <a:off x="6864349" y="4751388"/>
          <a:ext cx="1284889" cy="370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09480" imgH="177480" progId="Equation.DSMT4">
                  <p:embed/>
                </p:oleObj>
              </mc:Choice>
              <mc:Fallback>
                <p:oleObj name="Equation" r:id="rId29" imgW="609480" imgH="1774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E7DD57C3-D6D8-4788-8868-172AA5874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864349" y="4751388"/>
                        <a:ext cx="1284889" cy="37068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C276E237-A358-48F3-AFE3-0424BFC18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832394"/>
              </p:ext>
            </p:extLst>
          </p:nvPr>
        </p:nvGraphicFramePr>
        <p:xfrm>
          <a:off x="6846094" y="5169694"/>
          <a:ext cx="17668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38080" imgH="203040" progId="Equation.DSMT4">
                  <p:embed/>
                </p:oleObj>
              </mc:Choice>
              <mc:Fallback>
                <p:oleObj name="Equation" r:id="rId31" imgW="838080" imgH="20304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C276E237-A358-48F3-AFE3-0424BFC180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846094" y="5169694"/>
                        <a:ext cx="1766887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Oval 11">
            <a:extLst>
              <a:ext uri="{FF2B5EF4-FFF2-40B4-BE49-F238E27FC236}">
                <a16:creationId xmlns:a16="http://schemas.microsoft.com/office/drawing/2014/main" id="{F1574641-D96E-4790-8997-E8B848038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9156" y="5802730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Oval 12">
            <a:extLst>
              <a:ext uri="{FF2B5EF4-FFF2-40B4-BE49-F238E27FC236}">
                <a16:creationId xmlns:a16="http://schemas.microsoft.com/office/drawing/2014/main" id="{511E3947-4AF0-4414-A1E0-724CA0FCD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1392" y="3791522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13">
            <a:extLst>
              <a:ext uri="{FF2B5EF4-FFF2-40B4-BE49-F238E27FC236}">
                <a16:creationId xmlns:a16="http://schemas.microsoft.com/office/drawing/2014/main" id="{3013D09C-9355-4D28-B454-5E77AC850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1508" y="3807397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4013189A-66A0-4D39-A1FE-A6876A80B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386886"/>
              </p:ext>
            </p:extLst>
          </p:nvPr>
        </p:nvGraphicFramePr>
        <p:xfrm>
          <a:off x="6718787" y="3818990"/>
          <a:ext cx="5715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320" imgH="253800" progId="Equation.DSMT4">
                  <p:embed/>
                </p:oleObj>
              </mc:Choice>
              <mc:Fallback>
                <p:oleObj name="Equation" r:id="rId33" imgW="355320" imgH="25380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4013189A-66A0-4D39-A1FE-A6876A80B8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718787" y="3818990"/>
                        <a:ext cx="571500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07E91101-AEFB-49DB-8A97-6B03B31612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894749"/>
              </p:ext>
            </p:extLst>
          </p:nvPr>
        </p:nvGraphicFramePr>
        <p:xfrm>
          <a:off x="4341024" y="3860196"/>
          <a:ext cx="7350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57200" imgH="253800" progId="Equation.DSMT4">
                  <p:embed/>
                </p:oleObj>
              </mc:Choice>
              <mc:Fallback>
                <p:oleObj name="Equation" r:id="rId35" imgW="457200" imgH="25380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07E91101-AEFB-49DB-8A97-6B03B31612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341024" y="3860196"/>
                        <a:ext cx="735013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Oval 17">
            <a:extLst>
              <a:ext uri="{FF2B5EF4-FFF2-40B4-BE49-F238E27FC236}">
                <a16:creationId xmlns:a16="http://schemas.microsoft.com/office/drawing/2014/main" id="{576020F8-B554-47AF-889F-D8613738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57" y="5719041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87ECE089-B995-44C7-84F7-5E03447FF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394697"/>
              </p:ext>
            </p:extLst>
          </p:nvPr>
        </p:nvGraphicFramePr>
        <p:xfrm>
          <a:off x="5108692" y="5730252"/>
          <a:ext cx="59213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280" imgH="253800" progId="Equation.DSMT4">
                  <p:embed/>
                </p:oleObj>
              </mc:Choice>
              <mc:Fallback>
                <p:oleObj name="Equation" r:id="rId37" imgW="368280" imgH="25380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87ECE089-B995-44C7-84F7-5E03447FF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108692" y="5730252"/>
                        <a:ext cx="592138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Oval 18">
            <a:extLst>
              <a:ext uri="{FF2B5EF4-FFF2-40B4-BE49-F238E27FC236}">
                <a16:creationId xmlns:a16="http://schemas.microsoft.com/office/drawing/2014/main" id="{0FDF8ACB-0BDF-404B-9E0F-A0B6BBF30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098" y="5704052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Oval 16">
            <a:extLst>
              <a:ext uri="{FF2B5EF4-FFF2-40B4-BE49-F238E27FC236}">
                <a16:creationId xmlns:a16="http://schemas.microsoft.com/office/drawing/2014/main" id="{714AFBC9-3E55-4227-B969-E94A8CCB3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1267" y="5091697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Oval 19">
            <a:extLst>
              <a:ext uri="{FF2B5EF4-FFF2-40B4-BE49-F238E27FC236}">
                <a16:creationId xmlns:a16="http://schemas.microsoft.com/office/drawing/2014/main" id="{0AF4D57B-FF2D-4BB4-9F02-212AA1695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0509" y="5080408"/>
            <a:ext cx="98801" cy="9738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4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4" grpId="0"/>
      <p:bldP spid="36" grpId="0" animBg="1"/>
      <p:bldP spid="37" grpId="0" animBg="1"/>
      <p:bldP spid="43" grpId="0" animBg="1"/>
      <p:bldP spid="45" grpId="0" animBg="1"/>
      <p:bldP spid="51" grpId="0" animBg="1"/>
      <p:bldP spid="53" grpId="0" animBg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BB6A-87B5-441F-9838-408F75DF00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8593" y="100011"/>
            <a:ext cx="8651081" cy="83581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Graph the parabola and label the vertex, intercepts, AOS, and indicate domain/range: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AA13123B-8C83-4B4C-8141-1E65264E43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615523"/>
              </p:ext>
            </p:extLst>
          </p:nvPr>
        </p:nvGraphicFramePr>
        <p:xfrm>
          <a:off x="253999" y="948728"/>
          <a:ext cx="2353468" cy="470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3000" imgH="482600" progId="Equation.DSMT4">
                  <p:embed/>
                </p:oleObj>
              </mc:Choice>
              <mc:Fallback>
                <p:oleObj name="Equation" r:id="rId3" imgW="2413000" imgH="4826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AA13123B-8C83-4B4C-8141-1E65264E43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99" y="948728"/>
                        <a:ext cx="2353468" cy="4705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DBCF5A2-F5B5-47DE-B478-3F2227E47D62}"/>
              </a:ext>
            </a:extLst>
          </p:cNvPr>
          <p:cNvSpPr txBox="1"/>
          <p:nvPr/>
        </p:nvSpPr>
        <p:spPr>
          <a:xfrm>
            <a:off x="78537" y="1405710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: X-int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63F41D-AEA8-484F-9A44-84A6F4F40AB0}"/>
              </a:ext>
            </a:extLst>
          </p:cNvPr>
          <p:cNvSpPr txBox="1"/>
          <p:nvPr/>
        </p:nvSpPr>
        <p:spPr>
          <a:xfrm>
            <a:off x="0" y="2806249"/>
            <a:ext cx="1250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2</a:t>
            </a:r>
            <a:r>
              <a:rPr lang="en-CA" baseline="30000" dirty="0">
                <a:solidFill>
                  <a:srgbClr val="FF0000"/>
                </a:solidFill>
              </a:rPr>
              <a:t>nd</a:t>
            </a:r>
            <a:r>
              <a:rPr lang="en-CA" dirty="0">
                <a:solidFill>
                  <a:srgbClr val="FF0000"/>
                </a:solidFill>
              </a:rPr>
              <a:t>:  AOS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809FC0-5DA4-4D8B-9798-C8AE3BB43934}"/>
              </a:ext>
            </a:extLst>
          </p:cNvPr>
          <p:cNvSpPr txBox="1"/>
          <p:nvPr/>
        </p:nvSpPr>
        <p:spPr>
          <a:xfrm>
            <a:off x="0" y="3931821"/>
            <a:ext cx="151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3</a:t>
            </a:r>
            <a:r>
              <a:rPr lang="en-CA" baseline="30000" dirty="0">
                <a:solidFill>
                  <a:srgbClr val="FF0000"/>
                </a:solidFill>
              </a:rPr>
              <a:t>rd</a:t>
            </a:r>
            <a:r>
              <a:rPr lang="en-CA" dirty="0">
                <a:solidFill>
                  <a:srgbClr val="FF0000"/>
                </a:solidFill>
              </a:rPr>
              <a:t> : Vertex</a:t>
            </a:r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CA94A3CC-4A46-493A-9504-5F568600D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46" t="42163" r="15523"/>
          <a:stretch>
            <a:fillRect/>
          </a:stretch>
        </p:blipFill>
        <p:spPr>
          <a:xfrm>
            <a:off x="3121257" y="1588293"/>
            <a:ext cx="4135056" cy="3676651"/>
          </a:xfrm>
          <a:prstGeom prst="rect">
            <a:avLst/>
          </a:prstGeom>
          <a:noFill/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7371FF9-A807-4B70-8132-8A62CBBE8246}"/>
              </a:ext>
            </a:extLst>
          </p:cNvPr>
          <p:cNvCxnSpPr/>
          <p:nvPr/>
        </p:nvCxnSpPr>
        <p:spPr>
          <a:xfrm>
            <a:off x="3136106" y="5214941"/>
            <a:ext cx="4114800" cy="0"/>
          </a:xfrm>
          <a:prstGeom prst="line">
            <a:avLst/>
          </a:prstGeom>
          <a:ln w="9525">
            <a:solidFill>
              <a:schemeClr val="tx1">
                <a:alpha val="76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633FA30-438A-41B6-9E7E-64F2835260F3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4464626" y="935830"/>
            <a:ext cx="39508" cy="4536587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0DE7D90-ED11-42A6-B0E1-33485542BF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907186"/>
              </p:ext>
            </p:extLst>
          </p:nvPr>
        </p:nvGraphicFramePr>
        <p:xfrm>
          <a:off x="5297488" y="2075656"/>
          <a:ext cx="7556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53800" progId="Equation.DSMT4">
                  <p:embed/>
                </p:oleObj>
              </mc:Choice>
              <mc:Fallback>
                <p:oleObj name="Equation" r:id="rId6" imgW="46980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00DE7D90-ED11-42A6-B0E1-33485542BF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97488" y="2075656"/>
                        <a:ext cx="755650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220A04F-A823-49E1-BBFB-00A9BA7E6C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366828"/>
              </p:ext>
            </p:extLst>
          </p:nvPr>
        </p:nvGraphicFramePr>
        <p:xfrm>
          <a:off x="2879726" y="2052638"/>
          <a:ext cx="7143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253800" progId="Equation.DSMT4">
                  <p:embed/>
                </p:oleObj>
              </mc:Choice>
              <mc:Fallback>
                <p:oleObj name="Equation" r:id="rId8" imgW="44424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220A04F-A823-49E1-BBFB-00A9BA7E6C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79726" y="2052638"/>
                        <a:ext cx="714375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F6C4E2B5-9B52-4D0B-AD40-FEA7519949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982795"/>
              </p:ext>
            </p:extLst>
          </p:nvPr>
        </p:nvGraphicFramePr>
        <p:xfrm>
          <a:off x="3563144" y="5520532"/>
          <a:ext cx="19297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253800" progId="Equation.DSMT4">
                  <p:embed/>
                </p:oleObj>
              </mc:Choice>
              <mc:Fallback>
                <p:oleObj name="Equation" r:id="rId10" imgW="106668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F6C4E2B5-9B52-4D0B-AD40-FEA7519949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63144" y="5520532"/>
                        <a:ext cx="1929763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03A8A9F0-F95E-49B8-84E1-944925DF7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275437"/>
              </p:ext>
            </p:extLst>
          </p:nvPr>
        </p:nvGraphicFramePr>
        <p:xfrm>
          <a:off x="3855244" y="1128713"/>
          <a:ext cx="1366838" cy="380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177480" progId="Equation.DSMT4">
                  <p:embed/>
                </p:oleObj>
              </mc:Choice>
              <mc:Fallback>
                <p:oleObj name="Equation" r:id="rId12" imgW="63468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03A8A9F0-F95E-49B8-84E1-944925DF7F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55244" y="1128713"/>
                        <a:ext cx="1366838" cy="380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6">
            <a:extLst>
              <a:ext uri="{FF2B5EF4-FFF2-40B4-BE49-F238E27FC236}">
                <a16:creationId xmlns:a16="http://schemas.microsoft.com/office/drawing/2014/main" id="{6420821E-719D-4D97-B86B-BBD26501C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025800"/>
              </p:ext>
            </p:extLst>
          </p:nvPr>
        </p:nvGraphicFramePr>
        <p:xfrm>
          <a:off x="517526" y="1745456"/>
          <a:ext cx="1366495" cy="234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74560" imgH="406080" progId="Equation.DSMT4">
                  <p:embed/>
                </p:oleObj>
              </mc:Choice>
              <mc:Fallback>
                <p:oleObj name="Equation" r:id="rId14" imgW="2374560" imgH="406080" progId="Equation.DSMT4">
                  <p:embed/>
                  <p:pic>
                    <p:nvPicPr>
                      <p:cNvPr id="39" name="Object 6">
                        <a:extLst>
                          <a:ext uri="{FF2B5EF4-FFF2-40B4-BE49-F238E27FC236}">
                            <a16:creationId xmlns:a16="http://schemas.microsoft.com/office/drawing/2014/main" id="{6420821E-719D-4D97-B86B-BBD26501C8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6" y="1745456"/>
                        <a:ext cx="1366495" cy="2343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7">
            <a:extLst>
              <a:ext uri="{FF2B5EF4-FFF2-40B4-BE49-F238E27FC236}">
                <a16:creationId xmlns:a16="http://schemas.microsoft.com/office/drawing/2014/main" id="{7F7C576E-4762-4BD7-BBFD-3EF384CA3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18704"/>
              </p:ext>
            </p:extLst>
          </p:nvPr>
        </p:nvGraphicFramePr>
        <p:xfrm>
          <a:off x="491505" y="2136578"/>
          <a:ext cx="1657323" cy="306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19400" imgH="520700" progId="Equation.DSMT4">
                  <p:embed/>
                </p:oleObj>
              </mc:Choice>
              <mc:Fallback>
                <p:oleObj name="Equation" r:id="rId16" imgW="2819400" imgH="520700" progId="Equation.DSMT4">
                  <p:embed/>
                  <p:pic>
                    <p:nvPicPr>
                      <p:cNvPr id="40" name="Object 7">
                        <a:extLst>
                          <a:ext uri="{FF2B5EF4-FFF2-40B4-BE49-F238E27FC236}">
                            <a16:creationId xmlns:a16="http://schemas.microsoft.com/office/drawing/2014/main" id="{7F7C576E-4762-4BD7-BBFD-3EF384CA3F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505" y="2136578"/>
                        <a:ext cx="1657323" cy="3060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9">
            <a:extLst>
              <a:ext uri="{FF2B5EF4-FFF2-40B4-BE49-F238E27FC236}">
                <a16:creationId xmlns:a16="http://schemas.microsoft.com/office/drawing/2014/main" id="{8AD700DD-3BB7-45EC-80B0-CAA6A5E565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04810"/>
              </p:ext>
            </p:extLst>
          </p:nvPr>
        </p:nvGraphicFramePr>
        <p:xfrm>
          <a:off x="497037" y="2548335"/>
          <a:ext cx="659984" cy="219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170" imgH="330057" progId="Equation.DSMT4">
                  <p:embed/>
                </p:oleObj>
              </mc:Choice>
              <mc:Fallback>
                <p:oleObj name="Equation" r:id="rId18" imgW="990170" imgH="330057" progId="Equation.DSMT4">
                  <p:embed/>
                  <p:pic>
                    <p:nvPicPr>
                      <p:cNvPr id="41" name="Object 9">
                        <a:extLst>
                          <a:ext uri="{FF2B5EF4-FFF2-40B4-BE49-F238E27FC236}">
                            <a16:creationId xmlns:a16="http://schemas.microsoft.com/office/drawing/2014/main" id="{8AD700DD-3BB7-45EC-80B0-CAA6A5E565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37" y="2548335"/>
                        <a:ext cx="659984" cy="219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9">
            <a:extLst>
              <a:ext uri="{FF2B5EF4-FFF2-40B4-BE49-F238E27FC236}">
                <a16:creationId xmlns:a16="http://schemas.microsoft.com/office/drawing/2014/main" id="{2AA27283-2A9E-4216-8D3D-AA23C8B18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564437"/>
              </p:ext>
            </p:extLst>
          </p:nvPr>
        </p:nvGraphicFramePr>
        <p:xfrm>
          <a:off x="1325562" y="2555479"/>
          <a:ext cx="684109" cy="219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700" imgH="330200" progId="Equation.DSMT4">
                  <p:embed/>
                </p:oleObj>
              </mc:Choice>
              <mc:Fallback>
                <p:oleObj name="Equation" r:id="rId20" imgW="1028700" imgH="330200" progId="Equation.DSMT4">
                  <p:embed/>
                  <p:pic>
                    <p:nvPicPr>
                      <p:cNvPr id="42" name="Object 9">
                        <a:extLst>
                          <a:ext uri="{FF2B5EF4-FFF2-40B4-BE49-F238E27FC236}">
                            <a16:creationId xmlns:a16="http://schemas.microsoft.com/office/drawing/2014/main" id="{2AA27283-2A9E-4216-8D3D-AA23C8B186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2" y="2555479"/>
                        <a:ext cx="684109" cy="2197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1">
            <a:extLst>
              <a:ext uri="{FF2B5EF4-FFF2-40B4-BE49-F238E27FC236}">
                <a16:creationId xmlns:a16="http://schemas.microsoft.com/office/drawing/2014/main" id="{DEDF8F26-FBBE-4ABB-9F3F-713C294CA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761612"/>
              </p:ext>
            </p:extLst>
          </p:nvPr>
        </p:nvGraphicFramePr>
        <p:xfrm>
          <a:off x="570707" y="3132138"/>
          <a:ext cx="9921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28800" imgH="888840" progId="Equation.DSMT4">
                  <p:embed/>
                </p:oleObj>
              </mc:Choice>
              <mc:Fallback>
                <p:oleObj name="Equation" r:id="rId22" imgW="1828800" imgH="888840" progId="Equation.DSMT4">
                  <p:embed/>
                  <p:pic>
                    <p:nvPicPr>
                      <p:cNvPr id="43" name="Object 11">
                        <a:extLst>
                          <a:ext uri="{FF2B5EF4-FFF2-40B4-BE49-F238E27FC236}">
                            <a16:creationId xmlns:a16="http://schemas.microsoft.com/office/drawing/2014/main" id="{DEDF8F26-FBBE-4ABB-9F3F-713C294CAF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7" y="3132138"/>
                        <a:ext cx="992187" cy="482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4">
            <a:extLst>
              <a:ext uri="{FF2B5EF4-FFF2-40B4-BE49-F238E27FC236}">
                <a16:creationId xmlns:a16="http://schemas.microsoft.com/office/drawing/2014/main" id="{5215BAFC-D4E6-42A7-B001-1F55785B5B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875139"/>
              </p:ext>
            </p:extLst>
          </p:nvPr>
        </p:nvGraphicFramePr>
        <p:xfrm>
          <a:off x="491326" y="3709701"/>
          <a:ext cx="977830" cy="219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473200" imgH="330200" progId="Equation.DSMT4">
                  <p:embed/>
                </p:oleObj>
              </mc:Choice>
              <mc:Fallback>
                <p:oleObj name="Equation" r:id="rId24" imgW="1473200" imgH="330200" progId="Equation.DSMT4">
                  <p:embed/>
                  <p:pic>
                    <p:nvPicPr>
                      <p:cNvPr id="44" name="Object 14">
                        <a:extLst>
                          <a:ext uri="{FF2B5EF4-FFF2-40B4-BE49-F238E27FC236}">
                            <a16:creationId xmlns:a16="http://schemas.microsoft.com/office/drawing/2014/main" id="{5215BAFC-D4E6-42A7-B001-1F55785B5B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26" y="3709701"/>
                        <a:ext cx="977830" cy="2193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6">
            <a:extLst>
              <a:ext uri="{FF2B5EF4-FFF2-40B4-BE49-F238E27FC236}">
                <a16:creationId xmlns:a16="http://schemas.microsoft.com/office/drawing/2014/main" id="{A896F0E5-BD86-4506-8150-ED0DAAF6E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233687"/>
              </p:ext>
            </p:extLst>
          </p:nvPr>
        </p:nvGraphicFramePr>
        <p:xfrm>
          <a:off x="413837" y="4383771"/>
          <a:ext cx="2391797" cy="323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406900" imgH="596900" progId="Equation.DSMT4">
                  <p:embed/>
                </p:oleObj>
              </mc:Choice>
              <mc:Fallback>
                <p:oleObj name="Equation" r:id="rId26" imgW="4406900" imgH="596900" progId="Equation.DSMT4">
                  <p:embed/>
                  <p:pic>
                    <p:nvPicPr>
                      <p:cNvPr id="45" name="Object 16">
                        <a:extLst>
                          <a:ext uri="{FF2B5EF4-FFF2-40B4-BE49-F238E27FC236}">
                            <a16:creationId xmlns:a16="http://schemas.microsoft.com/office/drawing/2014/main" id="{A896F0E5-BD86-4506-8150-ED0DAAF6E8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37" y="4383771"/>
                        <a:ext cx="2391797" cy="3239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7">
            <a:extLst>
              <a:ext uri="{FF2B5EF4-FFF2-40B4-BE49-F238E27FC236}">
                <a16:creationId xmlns:a16="http://schemas.microsoft.com/office/drawing/2014/main" id="{0087E9E5-F879-423E-8BF4-0F25A5EA7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937899"/>
              </p:ext>
            </p:extLst>
          </p:nvPr>
        </p:nvGraphicFramePr>
        <p:xfrm>
          <a:off x="428123" y="4800311"/>
          <a:ext cx="1020133" cy="220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879600" imgH="406400" progId="Equation.DSMT4">
                  <p:embed/>
                </p:oleObj>
              </mc:Choice>
              <mc:Fallback>
                <p:oleObj name="Equation" r:id="rId28" imgW="1879600" imgH="406400" progId="Equation.DSMT4">
                  <p:embed/>
                  <p:pic>
                    <p:nvPicPr>
                      <p:cNvPr id="46" name="Object 17">
                        <a:extLst>
                          <a:ext uri="{FF2B5EF4-FFF2-40B4-BE49-F238E27FC236}">
                            <a16:creationId xmlns:a16="http://schemas.microsoft.com/office/drawing/2014/main" id="{0087E9E5-F879-423E-8BF4-0F25A5EA7E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23" y="4800311"/>
                        <a:ext cx="1020133" cy="2205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9">
            <a:extLst>
              <a:ext uri="{FF2B5EF4-FFF2-40B4-BE49-F238E27FC236}">
                <a16:creationId xmlns:a16="http://schemas.microsoft.com/office/drawing/2014/main" id="{C7113A40-52AD-4BD5-B27A-DB1663132B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222307"/>
              </p:ext>
            </p:extLst>
          </p:nvPr>
        </p:nvGraphicFramePr>
        <p:xfrm>
          <a:off x="434995" y="5130269"/>
          <a:ext cx="1684205" cy="341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65400" imgH="520700" progId="Equation.DSMT4">
                  <p:embed/>
                </p:oleObj>
              </mc:Choice>
              <mc:Fallback>
                <p:oleObj name="Equation" r:id="rId30" imgW="2565400" imgH="520700" progId="Equation.DSMT4">
                  <p:embed/>
                  <p:pic>
                    <p:nvPicPr>
                      <p:cNvPr id="47" name="Object 19">
                        <a:extLst>
                          <a:ext uri="{FF2B5EF4-FFF2-40B4-BE49-F238E27FC236}">
                            <a16:creationId xmlns:a16="http://schemas.microsoft.com/office/drawing/2014/main" id="{C7113A40-52AD-4BD5-B27A-DB1663132B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95" y="5130269"/>
                        <a:ext cx="1684205" cy="341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Oval 8">
            <a:extLst>
              <a:ext uri="{FF2B5EF4-FFF2-40B4-BE49-F238E27FC236}">
                <a16:creationId xmlns:a16="http://schemas.microsoft.com/office/drawing/2014/main" id="{BDB7F3F6-EBC6-410C-BB7A-0B314AE31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0097" y="2032792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9">
            <a:extLst>
              <a:ext uri="{FF2B5EF4-FFF2-40B4-BE49-F238E27FC236}">
                <a16:creationId xmlns:a16="http://schemas.microsoft.com/office/drawing/2014/main" id="{AF682BDE-BD7A-410C-AD09-755952192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885" y="2027236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12">
            <a:extLst>
              <a:ext uri="{FF2B5EF4-FFF2-40B4-BE49-F238E27FC236}">
                <a16:creationId xmlns:a16="http://schemas.microsoft.com/office/drawing/2014/main" id="{F359A20F-563A-499E-8C3E-E407D69FD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340" y="5204615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14">
            <a:extLst>
              <a:ext uri="{FF2B5EF4-FFF2-40B4-BE49-F238E27FC236}">
                <a16:creationId xmlns:a16="http://schemas.microsoft.com/office/drawing/2014/main" id="{EA822747-89C9-40BD-820D-4B7086192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2247" y="4877593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F38394B3-E12C-4461-85C9-6B9E96746B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119338"/>
              </p:ext>
            </p:extLst>
          </p:nvPr>
        </p:nvGraphicFramePr>
        <p:xfrm>
          <a:off x="4766469" y="4891882"/>
          <a:ext cx="7350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57200" imgH="253800" progId="Equation.DSMT4">
                  <p:embed/>
                </p:oleObj>
              </mc:Choice>
              <mc:Fallback>
                <p:oleObj name="Equation" r:id="rId32" imgW="457200" imgH="25380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F38394B3-E12C-4461-85C9-6B9E96746B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766469" y="4891882"/>
                        <a:ext cx="735013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Oval 7">
            <a:extLst>
              <a:ext uri="{FF2B5EF4-FFF2-40B4-BE49-F238E27FC236}">
                <a16:creationId xmlns:a16="http://schemas.microsoft.com/office/drawing/2014/main" id="{09FEC8B1-2ECA-42EC-A680-F168DA10D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053" y="4174330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Oval 13">
            <a:extLst>
              <a:ext uri="{FF2B5EF4-FFF2-40B4-BE49-F238E27FC236}">
                <a16:creationId xmlns:a16="http://schemas.microsoft.com/office/drawing/2014/main" id="{3D70D4F7-6906-4ED2-904E-FF750DE2C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0867" y="3448842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4D81310-5DF0-46DA-A965-06DE62E6413C}"/>
              </a:ext>
            </a:extLst>
          </p:cNvPr>
          <p:cNvGrpSpPr/>
          <p:nvPr/>
        </p:nvGrpSpPr>
        <p:grpSpPr>
          <a:xfrm>
            <a:off x="3529013" y="1537167"/>
            <a:ext cx="1843087" cy="3727778"/>
            <a:chOff x="3100388" y="1106488"/>
            <a:chExt cx="3327400" cy="3743325"/>
          </a:xfrm>
        </p:grpSpPr>
        <p:sp>
          <p:nvSpPr>
            <p:cNvPr id="56" name="Freeform 46">
              <a:extLst>
                <a:ext uri="{FF2B5EF4-FFF2-40B4-BE49-F238E27FC236}">
                  <a16:creationId xmlns:a16="http://schemas.microsoft.com/office/drawing/2014/main" id="{2F7468B1-B638-4DAF-AAA4-3321BC7794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Freeform 45">
              <a:extLst>
                <a:ext uri="{FF2B5EF4-FFF2-40B4-BE49-F238E27FC236}">
                  <a16:creationId xmlns:a16="http://schemas.microsoft.com/office/drawing/2014/main" id="{E7FE0DFC-7258-4E83-9992-BCDEEDE1F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27168B7D-4E81-49A7-9FC7-8E8DD6CEB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258683"/>
              </p:ext>
            </p:extLst>
          </p:nvPr>
        </p:nvGraphicFramePr>
        <p:xfrm>
          <a:off x="2073688" y="5992738"/>
          <a:ext cx="1284889" cy="370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09480" imgH="177480" progId="Equation.DSMT4">
                  <p:embed/>
                </p:oleObj>
              </mc:Choice>
              <mc:Fallback>
                <p:oleObj name="Equation" r:id="rId34" imgW="609480" imgH="1774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27168B7D-4E81-49A7-9FC7-8E8DD6CEB2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073688" y="5992738"/>
                        <a:ext cx="1284889" cy="37068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3EB23C46-B9DC-41FF-A19D-0D4A691ABB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832870"/>
              </p:ext>
            </p:extLst>
          </p:nvPr>
        </p:nvGraphicFramePr>
        <p:xfrm>
          <a:off x="3963988" y="6018064"/>
          <a:ext cx="20891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90360" imgH="203040" progId="Equation.DSMT4">
                  <p:embed/>
                </p:oleObj>
              </mc:Choice>
              <mc:Fallback>
                <p:oleObj name="Equation" r:id="rId36" imgW="990360" imgH="20304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3EB23C46-B9DC-41FF-A19D-0D4A691ABB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963988" y="6018064"/>
                        <a:ext cx="2089150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370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48" grpId="0" animBg="1"/>
      <p:bldP spid="49" grpId="0" animBg="1"/>
      <p:bldP spid="50" grpId="0" animBg="1"/>
      <p:bldP spid="51" grpId="0" animBg="1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9057C97-0D76-4CE6-A1F5-BE84F75FC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511" y="2579795"/>
            <a:ext cx="4032448" cy="390781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A10166D-CD1E-4C28-8F7F-3B3A18E907F1}"/>
              </a:ext>
            </a:extLst>
          </p:cNvPr>
          <p:cNvSpPr/>
          <p:nvPr/>
        </p:nvSpPr>
        <p:spPr>
          <a:xfrm>
            <a:off x="3105807" y="489275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B04A28B-711A-4596-9E4F-3DC751F2F6A3}"/>
              </a:ext>
            </a:extLst>
          </p:cNvPr>
          <p:cNvSpPr/>
          <p:nvPr/>
        </p:nvSpPr>
        <p:spPr>
          <a:xfrm>
            <a:off x="1198203" y="487505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81660C5-68B1-4C2E-A8A7-B6433E97B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7424" y="1697181"/>
          <a:ext cx="2048016" cy="41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203040" progId="Equation.DSMT4">
                  <p:embed/>
                </p:oleObj>
              </mc:Choice>
              <mc:Fallback>
                <p:oleObj name="Equation" r:id="rId4" imgW="10029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81660C5-68B1-4C2E-A8A7-B6433E97BA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87424" y="1697181"/>
                        <a:ext cx="2048016" cy="414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A660F5-B3F1-466A-9D90-78475D9892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62331" y="2282189"/>
          <a:ext cx="1947518" cy="66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44240" progId="Equation.DSMT4">
                  <p:embed/>
                </p:oleObj>
              </mc:Choice>
              <mc:Fallback>
                <p:oleObj name="Equation" r:id="rId6" imgW="129528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A660F5-B3F1-466A-9D90-78475D9892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62331" y="2282189"/>
                        <a:ext cx="1947518" cy="66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B91785D-BA3B-4C0E-B881-352571DB17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24943" y="2235661"/>
          <a:ext cx="1966912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444240" progId="Equation.DSMT4">
                  <p:embed/>
                </p:oleObj>
              </mc:Choice>
              <mc:Fallback>
                <p:oleObj name="Equation" r:id="rId8" imgW="1307880" imgH="444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B91785D-BA3B-4C0E-B881-352571DB17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24943" y="2235661"/>
                        <a:ext cx="1966912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C63B58C-1A2E-4E3C-8546-3D78BFD0D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8328" y="4999090"/>
          <a:ext cx="1214386" cy="498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533160" progId="Equation.DSMT4">
                  <p:embed/>
                </p:oleObj>
              </mc:Choice>
              <mc:Fallback>
                <p:oleObj name="Equation" r:id="rId10" imgW="1295280" imgH="5331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C63B58C-1A2E-4E3C-8546-3D78BFD0D3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98328" y="4999090"/>
                        <a:ext cx="1214386" cy="4988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9A6559E-BC9D-40C5-A6F3-9387A62DAF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587" y="5029016"/>
          <a:ext cx="1323882" cy="544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533160" progId="Equation.DSMT4">
                  <p:embed/>
                </p:oleObj>
              </mc:Choice>
              <mc:Fallback>
                <p:oleObj name="Equation" r:id="rId12" imgW="1295280" imgH="5331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9A6559E-BC9D-40C5-A6F3-9387A62DAF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587" y="5029016"/>
                        <a:ext cx="1323882" cy="544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EE8D57D-1BB0-41F2-AFF0-EFCE567A1E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0797" y="4518425"/>
          <a:ext cx="6302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9040" imgH="253800" progId="Equation.DSMT4">
                  <p:embed/>
                </p:oleObj>
              </mc:Choice>
              <mc:Fallback>
                <p:oleObj name="Equation" r:id="rId14" imgW="4190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EE8D57D-1BB0-41F2-AFF0-EFCE567A1E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60797" y="4518425"/>
                        <a:ext cx="6302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A416044-740C-4086-A9E0-549500A842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695" y="4524159"/>
          <a:ext cx="6492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1640" imgH="253800" progId="Equation.DSMT4">
                  <p:embed/>
                </p:oleObj>
              </mc:Choice>
              <mc:Fallback>
                <p:oleObj name="Equation" r:id="rId16" imgW="43164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A416044-740C-4086-A9E0-549500A842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6695" y="4524159"/>
                        <a:ext cx="64928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80BEC8C-B8ED-4FA9-A639-EC0FBFDF3FBC}"/>
              </a:ext>
            </a:extLst>
          </p:cNvPr>
          <p:cNvCxnSpPr>
            <a:cxnSpLocks/>
          </p:cNvCxnSpPr>
          <p:nvPr/>
        </p:nvCxnSpPr>
        <p:spPr>
          <a:xfrm flipV="1">
            <a:off x="2182760" y="2206359"/>
            <a:ext cx="0" cy="4613295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FE6C71A-7720-4D3D-9B3A-0FEEAFBED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51" y="1831257"/>
            <a:ext cx="37112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Goal: How do you find the middle?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AAA4DA4-9C0B-4BC6-A14D-3B5862212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73392"/>
              </p:ext>
            </p:extLst>
          </p:nvPr>
        </p:nvGraphicFramePr>
        <p:xfrm>
          <a:off x="1713159" y="2108722"/>
          <a:ext cx="1203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920" imgH="406080" progId="Equation.DSMT4">
                  <p:embed/>
                </p:oleObj>
              </mc:Choice>
              <mc:Fallback>
                <p:oleObj name="Equation" r:id="rId18" imgW="799920" imgH="4060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AAA4DA4-9C0B-4BC6-A14D-3B58622128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13159" y="2108722"/>
                        <a:ext cx="120332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BCE28E1-D1B3-4C5D-AB1F-3184CF69E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890" y="3003650"/>
            <a:ext cx="44550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Let see what happens when you average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out these two X-intercepts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63DBE23-EE36-4F4B-942A-DCCB4743CC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71098" y="3590505"/>
          <a:ext cx="1203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406080" progId="Equation.DSMT4">
                  <p:embed/>
                </p:oleObj>
              </mc:Choice>
              <mc:Fallback>
                <p:oleObj name="Equation" r:id="rId20" imgW="799920" imgH="4060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63DBE23-EE36-4F4B-942A-DCCB4743CC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71098" y="3590505"/>
                        <a:ext cx="120332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FA797FE-72F5-4474-902A-C75FF26C6D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2446" y="4183882"/>
          <a:ext cx="3719605" cy="6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46240" imgH="533160" progId="Equation.DSMT4">
                  <p:embed/>
                </p:oleObj>
              </mc:Choice>
              <mc:Fallback>
                <p:oleObj name="Equation" r:id="rId22" imgW="2946240" imgH="5331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FA797FE-72F5-4474-902A-C75FF26C6D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952446" y="4183882"/>
                        <a:ext cx="3719605" cy="67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AA5D11-E699-4A85-930E-16D245318DA1}"/>
              </a:ext>
            </a:extLst>
          </p:cNvPr>
          <p:cNvCxnSpPr>
            <a:cxnSpLocks/>
          </p:cNvCxnSpPr>
          <p:nvPr/>
        </p:nvCxnSpPr>
        <p:spPr>
          <a:xfrm flipV="1">
            <a:off x="6094033" y="4206240"/>
            <a:ext cx="542741" cy="6194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2451455-A98A-4A10-B009-327918838B60}"/>
              </a:ext>
            </a:extLst>
          </p:cNvPr>
          <p:cNvCxnSpPr>
            <a:cxnSpLocks/>
          </p:cNvCxnSpPr>
          <p:nvPr/>
        </p:nvCxnSpPr>
        <p:spPr>
          <a:xfrm flipV="1">
            <a:off x="7461700" y="4187559"/>
            <a:ext cx="542741" cy="6194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2FC1AE0-E294-4CAD-9070-E504656D04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31041" y="4876893"/>
          <a:ext cx="170021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46040" imgH="431640" progId="Equation.DSMT4">
                  <p:embed/>
                </p:oleObj>
              </mc:Choice>
              <mc:Fallback>
                <p:oleObj name="Equation" r:id="rId24" imgW="1346040" imgH="431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2FC1AE0-E294-4CAD-9070-E504656D04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831041" y="4876893"/>
                        <a:ext cx="1700213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1283174E-A731-442E-AA7A-9E5DADAB14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32178" y="5447870"/>
          <a:ext cx="1282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5920" imgH="431640" progId="Equation.DSMT4">
                  <p:embed/>
                </p:oleObj>
              </mc:Choice>
              <mc:Fallback>
                <p:oleObj name="Equation" r:id="rId26" imgW="1015920" imgH="4316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1283174E-A731-442E-AA7A-9E5DADAB14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832178" y="5447870"/>
                        <a:ext cx="1282700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CE08459-364D-4797-83BA-C11DE4973E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4847" y="6018427"/>
          <a:ext cx="1034518" cy="72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58720" imgH="393480" progId="Equation.DSMT4">
                  <p:embed/>
                </p:oleObj>
              </mc:Choice>
              <mc:Fallback>
                <p:oleObj name="Equation" r:id="rId28" imgW="55872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CE08459-364D-4797-83BA-C11DE4973E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684847" y="6018427"/>
                        <a:ext cx="1034518" cy="725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E0F1C22-6E8F-4481-B1AE-2726081435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835999"/>
              </p:ext>
            </p:extLst>
          </p:nvPr>
        </p:nvGraphicFramePr>
        <p:xfrm>
          <a:off x="2945592" y="2065194"/>
          <a:ext cx="65722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55320" imgH="393480" progId="Equation.DSMT4">
                  <p:embed/>
                </p:oleObj>
              </mc:Choice>
              <mc:Fallback>
                <p:oleObj name="Equation" r:id="rId30" imgW="355320" imgH="393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E0F1C22-6E8F-4481-B1AE-2726081435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945592" y="2065194"/>
                        <a:ext cx="657225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6B0B3EA6-A830-4AEF-AAB4-0EA1817EF2D3}"/>
              </a:ext>
            </a:extLst>
          </p:cNvPr>
          <p:cNvSpPr/>
          <p:nvPr/>
        </p:nvSpPr>
        <p:spPr>
          <a:xfrm>
            <a:off x="218049" y="1863969"/>
            <a:ext cx="4431323" cy="4916659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816457D-0213-4890-98CB-912ECDC2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231" y="2842812"/>
            <a:ext cx="3275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SO, what does this mean???!!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13042BB-BF9D-4B1A-8835-B3C478F5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49" y="3277152"/>
            <a:ext cx="45225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 don’t need to factor to find the middle anymore.  The middle will be at: 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F89B6C1B-B20D-4328-B76E-096070671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718831"/>
              </p:ext>
            </p:extLst>
          </p:nvPr>
        </p:nvGraphicFramePr>
        <p:xfrm>
          <a:off x="1554807" y="3810061"/>
          <a:ext cx="1034518" cy="72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58720" imgH="393480" progId="Equation.DSMT4">
                  <p:embed/>
                </p:oleObj>
              </mc:Choice>
              <mc:Fallback>
                <p:oleObj name="Equation" r:id="rId32" imgW="558720" imgH="393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F89B6C1B-B20D-4328-B76E-0960706713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54807" y="3810061"/>
                        <a:ext cx="1034518" cy="725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B4F87B4B-8C62-4403-8333-17161182C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90" y="4498256"/>
            <a:ext cx="43834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coefficients “a” and “b” and then  plug it into the formula!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E78B54-0BBD-43BA-B3C8-5C8AE356B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410" y="5214536"/>
            <a:ext cx="43539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will give you the x-coordinate of the vertex!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F702AC6C-91B4-4D3B-B374-39827FFAE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019" y="67466"/>
            <a:ext cx="7886700" cy="554037"/>
          </a:xfrm>
        </p:spPr>
        <p:txBody>
          <a:bodyPr/>
          <a:lstStyle/>
          <a:p>
            <a:r>
              <a:rPr lang="en-CA" dirty="0"/>
              <a:t>What if  there are NO x-intercepts?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F2D71FD3-815B-4173-9B09-23F1BCDA67B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5724" y="728660"/>
                <a:ext cx="8665369" cy="1050131"/>
              </a:xfrm>
            </p:spPr>
            <p:txBody>
              <a:bodyPr>
                <a:normAutofit/>
              </a:bodyPr>
              <a:lstStyle/>
              <a:p>
                <a:r>
                  <a:rPr lang="en-CA" dirty="0"/>
                  <a:t>When given a Q.E in the form of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CA" dirty="0"/>
                  <a:t>, the direct way to get the AOS is to use 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F2D71FD3-815B-4173-9B09-23F1BCDA67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5724" y="728660"/>
                <a:ext cx="8665369" cy="1050131"/>
              </a:xfrm>
              <a:blipFill>
                <a:blip r:embed="rId34"/>
                <a:stretch>
                  <a:fillRect l="-281" t="-465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B08F6EB9-2A3E-400E-8463-F89544642D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842937"/>
              </p:ext>
            </p:extLst>
          </p:nvPr>
        </p:nvGraphicFramePr>
        <p:xfrm>
          <a:off x="7389813" y="3964"/>
          <a:ext cx="896938" cy="751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800" imgH="393480" progId="Equation.DSMT4">
                  <p:embed/>
                </p:oleObj>
              </mc:Choice>
              <mc:Fallback>
                <p:oleObj name="Equation" r:id="rId35" imgW="469800" imgH="393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B08F6EB9-2A3E-400E-8463-F89544642D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389813" y="3964"/>
                        <a:ext cx="896938" cy="7514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044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8" grpId="0"/>
      <p:bldP spid="20" grpId="0"/>
      <p:bldP spid="31" grpId="0" animBg="1"/>
      <p:bldP spid="32" grpId="0"/>
      <p:bldP spid="33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1E033-BF98-4AD3-BF0F-2DFFECEEA8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8588" y="157162"/>
            <a:ext cx="8401050" cy="88582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Graph the parabola and label the vertex, AOS, intercepts, domain and range: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C362ECF-F217-4A87-AFF8-8B6B169B0C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178783"/>
              </p:ext>
            </p:extLst>
          </p:nvPr>
        </p:nvGraphicFramePr>
        <p:xfrm>
          <a:off x="696914" y="952500"/>
          <a:ext cx="2311796" cy="554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228600" progId="Equation.DSMT4">
                  <p:embed/>
                </p:oleObj>
              </mc:Choice>
              <mc:Fallback>
                <p:oleObj name="Equation" r:id="rId3" imgW="95220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C362ECF-F217-4A87-AFF8-8B6B169B0C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6914" y="952500"/>
                        <a:ext cx="2311796" cy="5548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C8BC951-C6FD-4201-9EC4-171F096D5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657949"/>
              </p:ext>
            </p:extLst>
          </p:nvPr>
        </p:nvGraphicFramePr>
        <p:xfrm>
          <a:off x="4787107" y="904875"/>
          <a:ext cx="268128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04840" imgH="228600" progId="Equation.DSMT4">
                  <p:embed/>
                </p:oleObj>
              </mc:Choice>
              <mc:Fallback>
                <p:oleObj name="Equation" r:id="rId5" imgW="110484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C8BC951-C6FD-4201-9EC4-171F096D52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7107" y="904875"/>
                        <a:ext cx="2681288" cy="554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BB8E098-332C-4039-A741-C09F155DDB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289904"/>
              </p:ext>
            </p:extLst>
          </p:nvPr>
        </p:nvGraphicFramePr>
        <p:xfrm>
          <a:off x="368300" y="1493043"/>
          <a:ext cx="699301" cy="364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20" imgH="177480" progId="Equation.DSMT4">
                  <p:embed/>
                </p:oleObj>
              </mc:Choice>
              <mc:Fallback>
                <p:oleObj name="Equation" r:id="rId7" imgW="342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B8E098-332C-4039-A741-C09F155DDB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8300" y="1493043"/>
                        <a:ext cx="699301" cy="364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45D2F76-D2EE-48D3-B940-634D58B395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24257"/>
              </p:ext>
            </p:extLst>
          </p:nvPr>
        </p:nvGraphicFramePr>
        <p:xfrm>
          <a:off x="1349374" y="1490662"/>
          <a:ext cx="8826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45D2F76-D2EE-48D3-B940-634D58B395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49374" y="1490662"/>
                        <a:ext cx="88265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160C9BC-46F8-42E4-B7BE-74BD4CC617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277988"/>
              </p:ext>
            </p:extLst>
          </p:nvPr>
        </p:nvGraphicFramePr>
        <p:xfrm>
          <a:off x="2507456" y="1489074"/>
          <a:ext cx="8572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177480" progId="Equation.DSMT4">
                  <p:embed/>
                </p:oleObj>
              </mc:Choice>
              <mc:Fallback>
                <p:oleObj name="Equation" r:id="rId11" imgW="4190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160C9BC-46F8-42E4-B7BE-74BD4CC617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07456" y="1489074"/>
                        <a:ext cx="85725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7DF1CF9-2548-4978-ADF7-B0D5EF69FD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117771"/>
              </p:ext>
            </p:extLst>
          </p:nvPr>
        </p:nvGraphicFramePr>
        <p:xfrm>
          <a:off x="257176" y="1837528"/>
          <a:ext cx="168447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280" imgH="482400" progId="Equation.DSMT4">
                  <p:embed/>
                </p:oleObj>
              </mc:Choice>
              <mc:Fallback>
                <p:oleObj name="Equation" r:id="rId13" imgW="1079280" imgH="482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7DF1CF9-2548-4978-ADF7-B0D5EF69FD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7176" y="1837528"/>
                        <a:ext cx="1684470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EF4D98A-94B7-4D5D-B7E9-4D59784CA7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637629"/>
              </p:ext>
            </p:extLst>
          </p:nvPr>
        </p:nvGraphicFramePr>
        <p:xfrm>
          <a:off x="1955006" y="1906585"/>
          <a:ext cx="4159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00" imgH="393480" progId="Equation.DSMT4">
                  <p:embed/>
                </p:oleObj>
              </mc:Choice>
              <mc:Fallback>
                <p:oleObj name="Equation" r:id="rId15" imgW="2664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EF4D98A-94B7-4D5D-B7E9-4D59784CA7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955006" y="1906585"/>
                        <a:ext cx="415925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AB844C0-2E4D-4322-8877-327A7DFEAF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320322"/>
              </p:ext>
            </p:extLst>
          </p:nvPr>
        </p:nvGraphicFramePr>
        <p:xfrm>
          <a:off x="201612" y="2585241"/>
          <a:ext cx="29321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879560" imgH="279360" progId="Equation.DSMT4">
                  <p:embed/>
                </p:oleObj>
              </mc:Choice>
              <mc:Fallback>
                <p:oleObj name="Equation" r:id="rId17" imgW="187956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AB844C0-2E4D-4322-8877-327A7DFEAF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1612" y="2585241"/>
                        <a:ext cx="2932113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E491085-98DF-4C0B-AEFF-998E7EEE3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022580"/>
              </p:ext>
            </p:extLst>
          </p:nvPr>
        </p:nvGraphicFramePr>
        <p:xfrm>
          <a:off x="962818" y="2990054"/>
          <a:ext cx="8715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720" imgH="203040" progId="Equation.DSMT4">
                  <p:embed/>
                </p:oleObj>
              </mc:Choice>
              <mc:Fallback>
                <p:oleObj name="Equation" r:id="rId19" imgW="5587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E491085-98DF-4C0B-AEFF-998E7EEE39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62818" y="2990054"/>
                        <a:ext cx="871538" cy="319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D87542A-257A-4F53-A920-7E65012534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476149"/>
              </p:ext>
            </p:extLst>
          </p:nvPr>
        </p:nvGraphicFramePr>
        <p:xfrm>
          <a:off x="2307431" y="2970208"/>
          <a:ext cx="16637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66680" imgH="253800" progId="Equation.DSMT4">
                  <p:embed/>
                </p:oleObj>
              </mc:Choice>
              <mc:Fallback>
                <p:oleObj name="Equation" r:id="rId21" imgW="10666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D87542A-257A-4F53-A920-7E65012534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307431" y="2970208"/>
                        <a:ext cx="1663700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2">
            <a:extLst>
              <a:ext uri="{FF2B5EF4-FFF2-40B4-BE49-F238E27FC236}">
                <a16:creationId xmlns:a16="http://schemas.microsoft.com/office/drawing/2014/main" id="{4821CCEC-F8C1-4F91-8E62-467AD84B4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32" y="3305022"/>
            <a:ext cx="2838743" cy="341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FA89472-AD85-4D64-915D-D2771A98D1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589780"/>
              </p:ext>
            </p:extLst>
          </p:nvPr>
        </p:nvGraphicFramePr>
        <p:xfrm>
          <a:off x="1548606" y="5884069"/>
          <a:ext cx="194469" cy="255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64880" progId="Equation.DSMT4">
                  <p:embed/>
                </p:oleObj>
              </mc:Choice>
              <mc:Fallback>
                <p:oleObj name="Equation" r:id="rId24" imgW="12672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FA89472-AD85-4D64-915D-D2771A98D1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48606" y="5884069"/>
                        <a:ext cx="194469" cy="2551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9189CE6-5CAF-4BBE-9AA9-36AF747D78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919706"/>
              </p:ext>
            </p:extLst>
          </p:nvPr>
        </p:nvGraphicFramePr>
        <p:xfrm>
          <a:off x="1485107" y="4527551"/>
          <a:ext cx="271462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7480" imgH="177480" progId="Equation.DSMT4">
                  <p:embed/>
                </p:oleObj>
              </mc:Choice>
              <mc:Fallback>
                <p:oleObj name="Equation" r:id="rId26" imgW="1774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9189CE6-5CAF-4BBE-9AA9-36AF747D78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485107" y="4527551"/>
                        <a:ext cx="271462" cy="27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2">
            <a:extLst>
              <a:ext uri="{FF2B5EF4-FFF2-40B4-BE49-F238E27FC236}">
                <a16:creationId xmlns:a16="http://schemas.microsoft.com/office/drawing/2014/main" id="{FCC61CA5-7474-4DF5-BD6B-F721C25D0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459" y="4718840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>
            <a:extLst>
              <a:ext uri="{FF2B5EF4-FFF2-40B4-BE49-F238E27FC236}">
                <a16:creationId xmlns:a16="http://schemas.microsoft.com/office/drawing/2014/main" id="{E2AFFC92-9475-48DA-A212-C0A51254F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246" y="4628351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441F11D-7552-41EB-81B8-CDB5BBA5C1E4}"/>
              </a:ext>
            </a:extLst>
          </p:cNvPr>
          <p:cNvGrpSpPr/>
          <p:nvPr/>
        </p:nvGrpSpPr>
        <p:grpSpPr>
          <a:xfrm>
            <a:off x="1378745" y="3378994"/>
            <a:ext cx="1193006" cy="1400174"/>
            <a:chOff x="3100388" y="1106488"/>
            <a:chExt cx="3327400" cy="3743325"/>
          </a:xfrm>
        </p:grpSpPr>
        <p:sp>
          <p:nvSpPr>
            <p:cNvPr id="20" name="Freeform 46">
              <a:extLst>
                <a:ext uri="{FF2B5EF4-FFF2-40B4-BE49-F238E27FC236}">
                  <a16:creationId xmlns:a16="http://schemas.microsoft.com/office/drawing/2014/main" id="{CD92D3A4-0995-44CD-9D50-5E36DD7AE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id="{10D7A7D1-885F-4369-A68F-54F0DA333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0C5E32B-33B9-444C-B325-563E9E3F7C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641519"/>
              </p:ext>
            </p:extLst>
          </p:nvPr>
        </p:nvGraphicFramePr>
        <p:xfrm>
          <a:off x="4945063" y="1416050"/>
          <a:ext cx="8826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31640" imgH="177480" progId="Equation.DSMT4">
                  <p:embed/>
                </p:oleObj>
              </mc:Choice>
              <mc:Fallback>
                <p:oleObj name="Equation" r:id="rId28" imgW="4316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0C5E32B-33B9-444C-B325-563E9E3F7C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945063" y="1416050"/>
                        <a:ext cx="88265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ABE0053-3972-4156-8591-42E51F2BC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373174"/>
              </p:ext>
            </p:extLst>
          </p:nvPr>
        </p:nvGraphicFramePr>
        <p:xfrm>
          <a:off x="6016624" y="1414462"/>
          <a:ext cx="8826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31640" imgH="177480" progId="Equation.DSMT4">
                  <p:embed/>
                </p:oleObj>
              </mc:Choice>
              <mc:Fallback>
                <p:oleObj name="Equation" r:id="rId30" imgW="4316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ABE0053-3972-4156-8591-42E51F2BC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016624" y="1414462"/>
                        <a:ext cx="88265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974F503-69A9-4999-868C-99693502C0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94197"/>
              </p:ext>
            </p:extLst>
          </p:nvPr>
        </p:nvGraphicFramePr>
        <p:xfrm>
          <a:off x="7083425" y="1412875"/>
          <a:ext cx="10382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07960" imgH="177480" progId="Equation.DSMT4">
                  <p:embed/>
                </p:oleObj>
              </mc:Choice>
              <mc:Fallback>
                <p:oleObj name="Equation" r:id="rId32" imgW="5079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974F503-69A9-4999-868C-99693502C0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083425" y="1412875"/>
                        <a:ext cx="1038225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17620F5-9228-4FB5-AC96-C9C0D168D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420013"/>
              </p:ext>
            </p:extLst>
          </p:nvPr>
        </p:nvGraphicFramePr>
        <p:xfrm>
          <a:off x="4379913" y="1768475"/>
          <a:ext cx="1703387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880" imgH="482400" progId="Equation.DSMT4">
                  <p:embed/>
                </p:oleObj>
              </mc:Choice>
              <mc:Fallback>
                <p:oleObj name="Equation" r:id="rId34" imgW="1091880" imgH="4824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17620F5-9228-4FB5-AC96-C9C0D168D4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379913" y="1768475"/>
                        <a:ext cx="1703387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F9BFF44-FA80-4420-8ECC-EF5B2FC88E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621927"/>
              </p:ext>
            </p:extLst>
          </p:nvPr>
        </p:nvGraphicFramePr>
        <p:xfrm>
          <a:off x="6053933" y="1836738"/>
          <a:ext cx="55403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55320" imgH="393480" progId="Equation.DSMT4">
                  <p:embed/>
                </p:oleObj>
              </mc:Choice>
              <mc:Fallback>
                <p:oleObj name="Equation" r:id="rId36" imgW="35532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3F9BFF44-FA80-4420-8ECC-EF5B2FC88E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6053933" y="1836738"/>
                        <a:ext cx="554037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770201F-4AF3-4586-AC63-CA50271E5C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150944"/>
              </p:ext>
            </p:extLst>
          </p:nvPr>
        </p:nvGraphicFramePr>
        <p:xfrm>
          <a:off x="6631782" y="1985963"/>
          <a:ext cx="6921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44240" imgH="177480" progId="Equation.DSMT4">
                  <p:embed/>
                </p:oleObj>
              </mc:Choice>
              <mc:Fallback>
                <p:oleObj name="Equation" r:id="rId38" imgW="44424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770201F-4AF3-4586-AC63-CA50271E5C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631782" y="1985963"/>
                        <a:ext cx="692150" cy="277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6A754085-38DD-44EA-B7E9-92CAC3C57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011475"/>
              </p:ext>
            </p:extLst>
          </p:nvPr>
        </p:nvGraphicFramePr>
        <p:xfrm>
          <a:off x="4370387" y="2494756"/>
          <a:ext cx="3486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234880" imgH="279360" progId="Equation.DSMT4">
                  <p:embed/>
                </p:oleObj>
              </mc:Choice>
              <mc:Fallback>
                <p:oleObj name="Equation" r:id="rId40" imgW="2234880" imgH="27936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6A754085-38DD-44EA-B7E9-92CAC3C57D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4370387" y="2494756"/>
                        <a:ext cx="3486150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5DBD36D-D786-4BC8-9021-AF66ECD83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805011"/>
              </p:ext>
            </p:extLst>
          </p:nvPr>
        </p:nvGraphicFramePr>
        <p:xfrm>
          <a:off x="4997450" y="2898775"/>
          <a:ext cx="100965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47640" imgH="203040" progId="Equation.DSMT4">
                  <p:embed/>
                </p:oleObj>
              </mc:Choice>
              <mc:Fallback>
                <p:oleObj name="Equation" r:id="rId42" imgW="647640" imgH="203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5DBD36D-D786-4BC8-9021-AF66ECD832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997450" y="2898775"/>
                        <a:ext cx="1009650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1A54A90-8A8B-4AAD-9918-2470FE7FCA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846614"/>
              </p:ext>
            </p:extLst>
          </p:nvPr>
        </p:nvGraphicFramePr>
        <p:xfrm>
          <a:off x="6279357" y="2865437"/>
          <a:ext cx="19415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44520" imgH="253800" progId="Equation.DSMT4">
                  <p:embed/>
                </p:oleObj>
              </mc:Choice>
              <mc:Fallback>
                <p:oleObj name="Equation" r:id="rId44" imgW="124452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1A54A90-8A8B-4AAD-9918-2470FE7FCA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6279357" y="2865437"/>
                        <a:ext cx="1941512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" name="Picture 32">
            <a:extLst>
              <a:ext uri="{FF2B5EF4-FFF2-40B4-BE49-F238E27FC236}">
                <a16:creationId xmlns:a16="http://schemas.microsoft.com/office/drawing/2014/main" id="{F2066601-A5A8-452E-8C60-B8E2447C6C4C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4972050" y="3249654"/>
            <a:ext cx="2886075" cy="3460707"/>
          </a:xfrm>
          <a:prstGeom prst="rect">
            <a:avLst/>
          </a:prstGeom>
        </p:spPr>
      </p:pic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B908B92D-A727-4951-8104-1A4050DF9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78030"/>
              </p:ext>
            </p:extLst>
          </p:nvPr>
        </p:nvGraphicFramePr>
        <p:xfrm>
          <a:off x="6534946" y="3757613"/>
          <a:ext cx="312738" cy="25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03040" imgH="164880" progId="Equation.DSMT4">
                  <p:embed/>
                </p:oleObj>
              </mc:Choice>
              <mc:Fallback>
                <p:oleObj name="Equation" r:id="rId47" imgW="203040" imgH="1648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B908B92D-A727-4951-8104-1A4050DF99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6534946" y="3757613"/>
                        <a:ext cx="312738" cy="255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F2BC4B86-0BE8-450B-8619-9A8AB8CF23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784217"/>
              </p:ext>
            </p:extLst>
          </p:nvPr>
        </p:nvGraphicFramePr>
        <p:xfrm>
          <a:off x="6542088" y="4379913"/>
          <a:ext cx="312737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03040" imgH="177480" progId="Equation.DSMT4">
                  <p:embed/>
                </p:oleObj>
              </mc:Choice>
              <mc:Fallback>
                <p:oleObj name="Equation" r:id="rId49" imgW="2030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F2BC4B86-0BE8-450B-8619-9A8AB8CF23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6542088" y="4379913"/>
                        <a:ext cx="312737" cy="274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48711D27-CA4E-4941-90F3-BFB7A7DBE4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4859104"/>
              </p:ext>
            </p:extLst>
          </p:nvPr>
        </p:nvGraphicFramePr>
        <p:xfrm>
          <a:off x="6532562" y="5030788"/>
          <a:ext cx="430213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79360" imgH="177480" progId="Equation.DSMT4">
                  <p:embed/>
                </p:oleObj>
              </mc:Choice>
              <mc:Fallback>
                <p:oleObj name="Equation" r:id="rId51" imgW="27936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48711D27-CA4E-4941-90F3-BFB7A7DBE4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6532562" y="5030788"/>
                        <a:ext cx="430213" cy="274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ACB53560-1024-4C67-90AD-062AF3A4B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546327"/>
              </p:ext>
            </p:extLst>
          </p:nvPr>
        </p:nvGraphicFramePr>
        <p:xfrm>
          <a:off x="6534150" y="5684838"/>
          <a:ext cx="430213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279360" imgH="164880" progId="Equation.DSMT4">
                  <p:embed/>
                </p:oleObj>
              </mc:Choice>
              <mc:Fallback>
                <p:oleObj name="Equation" r:id="rId53" imgW="279360" imgH="1648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ACB53560-1024-4C67-90AD-062AF3A4B6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6534150" y="5684838"/>
                        <a:ext cx="430213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12">
            <a:extLst>
              <a:ext uri="{FF2B5EF4-FFF2-40B4-BE49-F238E27FC236}">
                <a16:creationId xmlns:a16="http://schemas.microsoft.com/office/drawing/2014/main" id="{DD4A69EC-79F2-4177-B9DE-ED3F5F1FA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052" y="5006971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12">
            <a:extLst>
              <a:ext uri="{FF2B5EF4-FFF2-40B4-BE49-F238E27FC236}">
                <a16:creationId xmlns:a16="http://schemas.microsoft.com/office/drawing/2014/main" id="{D2D57590-C9C3-4C1F-BE03-FCC903724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352" y="5452264"/>
            <a:ext cx="103190" cy="11127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F0E26E-4CBE-4A81-9E1A-54DB8032BDD0}"/>
              </a:ext>
            </a:extLst>
          </p:cNvPr>
          <p:cNvGrpSpPr/>
          <p:nvPr/>
        </p:nvGrpSpPr>
        <p:grpSpPr>
          <a:xfrm flipV="1">
            <a:off x="5147187" y="5065225"/>
            <a:ext cx="1651821" cy="1400174"/>
            <a:chOff x="3100388" y="1106488"/>
            <a:chExt cx="3327400" cy="3743325"/>
          </a:xfrm>
        </p:grpSpPr>
        <p:sp>
          <p:nvSpPr>
            <p:cNvPr id="41" name="Freeform 46">
              <a:extLst>
                <a:ext uri="{FF2B5EF4-FFF2-40B4-BE49-F238E27FC236}">
                  <a16:creationId xmlns:a16="http://schemas.microsoft.com/office/drawing/2014/main" id="{012FF809-145C-435D-86C1-E591FD7C81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799F2C00-F002-43BF-89FC-B8257A912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 type="none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E611138B-97D0-46F2-A470-90108ABC27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505327"/>
              </p:ext>
            </p:extLst>
          </p:nvPr>
        </p:nvGraphicFramePr>
        <p:xfrm>
          <a:off x="520467" y="5427279"/>
          <a:ext cx="1284889" cy="370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09480" imgH="177480" progId="Equation.DSMT4">
                  <p:embed/>
                </p:oleObj>
              </mc:Choice>
              <mc:Fallback>
                <p:oleObj name="Equation" r:id="rId55" imgW="60948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E611138B-97D0-46F2-A470-90108ABC27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520467" y="5427279"/>
                        <a:ext cx="1284889" cy="37068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33DAB5D5-127F-47D7-817D-C54C562A71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409316"/>
              </p:ext>
            </p:extLst>
          </p:nvPr>
        </p:nvGraphicFramePr>
        <p:xfrm>
          <a:off x="535960" y="5851832"/>
          <a:ext cx="15811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749160" imgH="203040" progId="Equation.DSMT4">
                  <p:embed/>
                </p:oleObj>
              </mc:Choice>
              <mc:Fallback>
                <p:oleObj name="Equation" r:id="rId57" imgW="749160" imgH="20304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33DAB5D5-127F-47D7-817D-C54C562A71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535960" y="5851832"/>
                        <a:ext cx="1581150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5CA1BD9F-D835-4E3A-BBE2-30AA61654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433259"/>
              </p:ext>
            </p:extLst>
          </p:nvPr>
        </p:nvGraphicFramePr>
        <p:xfrm>
          <a:off x="4507448" y="3817247"/>
          <a:ext cx="1284889" cy="370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609480" imgH="177480" progId="Equation.DSMT4">
                  <p:embed/>
                </p:oleObj>
              </mc:Choice>
              <mc:Fallback>
                <p:oleObj name="Equation" r:id="rId59" imgW="60948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5CA1BD9F-D835-4E3A-BBE2-30AA61654A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4507448" y="3817247"/>
                        <a:ext cx="1284889" cy="37068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B32CD275-C8EF-41BE-937B-A9B8C0A259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676772"/>
              </p:ext>
            </p:extLst>
          </p:nvPr>
        </p:nvGraphicFramePr>
        <p:xfrm>
          <a:off x="4465995" y="4241800"/>
          <a:ext cx="17684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838080" imgH="203040" progId="Equation.DSMT4">
                  <p:embed/>
                </p:oleObj>
              </mc:Choice>
              <mc:Fallback>
                <p:oleObj name="Equation" r:id="rId60" imgW="838080" imgH="20304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B32CD275-C8EF-41BE-937B-A9B8C0A259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4465995" y="4241800"/>
                        <a:ext cx="1768475" cy="42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E29CB22-F91B-413B-ACB8-388A75BCC7E1}"/>
              </a:ext>
            </a:extLst>
          </p:cNvPr>
          <p:cNvCxnSpPr>
            <a:cxnSpLocks/>
          </p:cNvCxnSpPr>
          <p:nvPr/>
        </p:nvCxnSpPr>
        <p:spPr>
          <a:xfrm flipH="1">
            <a:off x="1942652" y="3311013"/>
            <a:ext cx="63129" cy="3407643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5855CC56-9969-4372-9988-361A3D3583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110341"/>
              </p:ext>
            </p:extLst>
          </p:nvPr>
        </p:nvGraphicFramePr>
        <p:xfrm>
          <a:off x="1519136" y="4977273"/>
          <a:ext cx="10112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469800" imgH="177480" progId="Equation.DSMT4">
                  <p:embed/>
                </p:oleObj>
              </mc:Choice>
              <mc:Fallback>
                <p:oleObj name="Equation" r:id="rId62" imgW="469800" imgH="1774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5855CC56-9969-4372-9988-361A3D3583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1519136" y="4977273"/>
                        <a:ext cx="10112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63A48B3-C594-4566-960F-7F80B1B781B8}"/>
              </a:ext>
            </a:extLst>
          </p:cNvPr>
          <p:cNvCxnSpPr>
            <a:cxnSpLocks/>
          </p:cNvCxnSpPr>
          <p:nvPr/>
        </p:nvCxnSpPr>
        <p:spPr>
          <a:xfrm flipH="1">
            <a:off x="5951755" y="3345426"/>
            <a:ext cx="63129" cy="3407643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5B715C53-5B72-460A-90C4-AAD363197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728751"/>
              </p:ext>
            </p:extLst>
          </p:nvPr>
        </p:nvGraphicFramePr>
        <p:xfrm>
          <a:off x="5366467" y="6125753"/>
          <a:ext cx="12033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558720" imgH="177480" progId="Equation.DSMT4">
                  <p:embed/>
                </p:oleObj>
              </mc:Choice>
              <mc:Fallback>
                <p:oleObj name="Equation" r:id="rId64" imgW="558720" imgH="1774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5B715C53-5B72-460A-90C4-AAD3631974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5"/>
                      <a:stretch>
                        <a:fillRect/>
                      </a:stretch>
                    </p:blipFill>
                    <p:spPr>
                      <a:xfrm>
                        <a:off x="5366467" y="6125753"/>
                        <a:ext cx="12033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312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38" grpId="0" animBg="1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10hch1.1"/>
  <p:tag name="ISPRING_RESOURCE_PATHS_HASH" val="f47fad2980124742eb3a1b2ef6477a9279f5fc26"/>
  <p:tag name="ISPRING_RESOURCE_PATHS_HASH_2" val="671becf51bdf1976eed92f7710343f67887c66"/>
  <p:tag name="ISPRING_RESOURCE_PATHS_HASH_PRESENTER" val="28e970cdeb1c6a1f2ea7c285713d1666e66e5f2"/>
  <p:tag name="ISPRING_LMS_API_VERSION" val="SCORM 2004 (2nd edition)"/>
  <p:tag name="ISPRING_ULTRA_SCORM_COURSE_ID" val="BDD2EA22-F7F4-4DE0-BA53-9729439ED2FF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2.1 Quadratic Functions ax2+bx+c  2021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1" ma:contentTypeDescription="Create a new document." ma:contentTypeScope="" ma:versionID="041b70a5ca5c512a07b48b967e328a54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0c480a41906435b26bd66f6a47fcf3b5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DFC54D-C3C2-49E0-A43D-9C221F8D53BE}">
  <ds:schemaRefs>
    <ds:schemaRef ds:uri="d00fb86e-a52e-4f2f-9300-62c8872f8705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592969b-b9e0-4bc7-baa3-fba5b572571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F4C6E15-DA29-4123-B484-318C926D81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C52F4C-504F-4EDE-9EA0-B17A49004F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2041</TotalTime>
  <Words>1210</Words>
  <Application>Microsoft Office PowerPoint</Application>
  <PresentationFormat>On-screen Show (4:3)</PresentationFormat>
  <Paragraphs>146</Paragraphs>
  <Slides>14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2.1  Quadratic Functions </vt:lpstr>
      <vt:lpstr>What is a Quadratic Function? </vt:lpstr>
      <vt:lpstr>II) Why is a Quadratic Function U-shaped?</vt:lpstr>
      <vt:lpstr>II) Components of a Parabola</vt:lpstr>
      <vt:lpstr>How to Find the Vertex: X.A.V.</vt:lpstr>
      <vt:lpstr>Steps for Graphing a Parabola </vt:lpstr>
      <vt:lpstr>PowerPoint Presentation</vt:lpstr>
      <vt:lpstr>What if  there are NO x-intercepts?</vt:lpstr>
      <vt:lpstr>PowerPoint Presentation</vt:lpstr>
      <vt:lpstr>A rock is thrown into the air.  The height of the rock is given by the formula:                                              where “h” is the height in meters and “t” is the time after the rock is thrown in seconds.</vt:lpstr>
      <vt:lpstr>A rock is thrown into the air.  The height of the rock is given by the formula:                                              where “h” is the height in meters and “t” is the time after the rock is thrown in seconds. How long will it take the rock to hit the ground?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2.1 Quadratic Functions ax2+bx+c  2021</dc:title>
  <dc:creator>Danny Young</dc:creator>
  <cp:lastModifiedBy>Danny Young</cp:lastModifiedBy>
  <cp:revision>41</cp:revision>
  <dcterms:created xsi:type="dcterms:W3CDTF">2011-06-26T05:06:25Z</dcterms:created>
  <dcterms:modified xsi:type="dcterms:W3CDTF">2024-09-23T18:24:48Z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